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  <p:sldMasterId id="2147483686" r:id="rId2"/>
  </p:sldMasterIdLst>
  <p:notesMasterIdLst>
    <p:notesMasterId r:id="rId10"/>
  </p:notesMasterIdLst>
  <p:handoutMasterIdLst>
    <p:handoutMasterId r:id="rId11"/>
  </p:handoutMasterIdLst>
  <p:sldIdLst>
    <p:sldId id="278" r:id="rId3"/>
    <p:sldId id="328" r:id="rId4"/>
    <p:sldId id="340" r:id="rId5"/>
    <p:sldId id="334" r:id="rId6"/>
    <p:sldId id="341" r:id="rId7"/>
    <p:sldId id="344" r:id="rId8"/>
    <p:sldId id="338" r:id="rId9"/>
  </p:sldIdLst>
  <p:sldSz cx="9144000" cy="6858000" type="screen4x3"/>
  <p:notesSz cx="6954838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7A0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43" autoAdjust="0"/>
    <p:restoredTop sz="79466" autoAdjust="0"/>
  </p:normalViewPr>
  <p:slideViewPr>
    <p:cSldViewPr>
      <p:cViewPr>
        <p:scale>
          <a:sx n="86" d="100"/>
          <a:sy n="86" d="100"/>
        </p:scale>
        <p:origin x="-153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907680018258582E-2"/>
          <c:y val="0.15567317289564153"/>
          <c:w val="0.90609231998174145"/>
          <c:h val="0.4504668958633691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+17.4%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+10.5%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dirty="0"/>
                      <a:t>+</a:t>
                    </a:r>
                    <a:r>
                      <a:rPr lang="en-US" sz="1200" dirty="0" smtClean="0"/>
                      <a:t>6.5%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+7.0%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+15.8%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200" dirty="0"/>
                      <a:t>+</a:t>
                    </a:r>
                    <a:r>
                      <a:rPr lang="en-US" sz="1200" dirty="0" smtClean="0"/>
                      <a:t>5.9%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+4.0%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+2.4%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+1.1%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+76.7%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+3.5%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z="1200" dirty="0"/>
                      <a:t>+0.2%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-2.0%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-7.1%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'Employment Chg by Industry  (3'!$A$4:$A$17</c:f>
              <c:strCache>
                <c:ptCount val="14"/>
                <c:pt idx="0">
                  <c:v>Professional and Business Services</c:v>
                </c:pt>
                <c:pt idx="1">
                  <c:v>Educational and Health Services</c:v>
                </c:pt>
                <c:pt idx="2">
                  <c:v>Manufacturing</c:v>
                </c:pt>
                <c:pt idx="3">
                  <c:v>Leisure and Hospitality</c:v>
                </c:pt>
                <c:pt idx="4">
                  <c:v>Construction</c:v>
                </c:pt>
                <c:pt idx="5">
                  <c:v>Wholesale Trade</c:v>
                </c:pt>
                <c:pt idx="6">
                  <c:v>Financial Activities</c:v>
                </c:pt>
                <c:pt idx="7">
                  <c:v>Retail Trade</c:v>
                </c:pt>
                <c:pt idx="8">
                  <c:v>State &amp; Local Government</c:v>
                </c:pt>
                <c:pt idx="9">
                  <c:v>Mining and Logging</c:v>
                </c:pt>
                <c:pt idx="10">
                  <c:v>Transp,Warehousing, and Utilities</c:v>
                </c:pt>
                <c:pt idx="11">
                  <c:v>Other Services</c:v>
                </c:pt>
                <c:pt idx="12">
                  <c:v>Information</c:v>
                </c:pt>
                <c:pt idx="13">
                  <c:v>Federal Government</c:v>
                </c:pt>
              </c:strCache>
            </c:strRef>
          </c:cat>
          <c:val>
            <c:numRef>
              <c:f>'Employment Chg by Industry  (3'!$E$4:$E$17</c:f>
              <c:numCache>
                <c:formatCode>0</c:formatCode>
                <c:ptCount val="14"/>
                <c:pt idx="0">
                  <c:v>53419.999999999956</c:v>
                </c:pt>
                <c:pt idx="1">
                  <c:v>47151.999999999985</c:v>
                </c:pt>
                <c:pt idx="2">
                  <c:v>19602.000000000033</c:v>
                </c:pt>
                <c:pt idx="3">
                  <c:v>17601.999999999975</c:v>
                </c:pt>
                <c:pt idx="4">
                  <c:v>16206.999999999993</c:v>
                </c:pt>
                <c:pt idx="5">
                  <c:v>7569.9999999999927</c:v>
                </c:pt>
                <c:pt idx="6">
                  <c:v>6911.0000000000018</c:v>
                </c:pt>
                <c:pt idx="7">
                  <c:v>6855.0000000000182</c:v>
                </c:pt>
                <c:pt idx="8">
                  <c:v>4188.0000000000455</c:v>
                </c:pt>
                <c:pt idx="9">
                  <c:v>3357.9999999999995</c:v>
                </c:pt>
                <c:pt idx="10">
                  <c:v>3162.0000000000064</c:v>
                </c:pt>
                <c:pt idx="11">
                  <c:v>278.0000000000058</c:v>
                </c:pt>
                <c:pt idx="12">
                  <c:v>-1103.9999999999991</c:v>
                </c:pt>
                <c:pt idx="13">
                  <c:v>-2369.9999999999973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2508672"/>
        <c:axId val="42510208"/>
      </c:barChart>
      <c:catAx>
        <c:axId val="42508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>
            <a:solidFill>
              <a:schemeClr val="tx1"/>
            </a:solidFill>
          </a:ln>
        </c:spPr>
        <c:txPr>
          <a:bodyPr rot="-27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42510208"/>
        <c:crosses val="autoZero"/>
        <c:auto val="1"/>
        <c:lblAlgn val="ctr"/>
        <c:lblOffset val="100"/>
        <c:noMultiLvlLbl val="0"/>
      </c:catAx>
      <c:valAx>
        <c:axId val="42510208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250867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13188706720938E-2"/>
          <c:y val="0.18927917794059526"/>
          <c:w val="0.88497508988074858"/>
          <c:h val="0.71202362204724423"/>
        </c:manualLayout>
      </c:layout>
      <c:barChart>
        <c:barDir val="col"/>
        <c:grouping val="clustered"/>
        <c:varyColors val="0"/>
        <c:ser>
          <c:idx val="1"/>
          <c:order val="2"/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'Unemployment Rate'!$B$68:$B$493</c:f>
              <c:strCache>
                <c:ptCount val="415"/>
                <c:pt idx="6">
                  <c:v>1976</c:v>
                </c:pt>
                <c:pt idx="18">
                  <c:v>1977</c:v>
                </c:pt>
                <c:pt idx="30">
                  <c:v>1978</c:v>
                </c:pt>
                <c:pt idx="42">
                  <c:v>1979</c:v>
                </c:pt>
                <c:pt idx="54">
                  <c:v>1980</c:v>
                </c:pt>
                <c:pt idx="66">
                  <c:v>1981</c:v>
                </c:pt>
                <c:pt idx="78">
                  <c:v>1982</c:v>
                </c:pt>
                <c:pt idx="90">
                  <c:v>1983</c:v>
                </c:pt>
                <c:pt idx="102">
                  <c:v>1984</c:v>
                </c:pt>
                <c:pt idx="114">
                  <c:v>1985</c:v>
                </c:pt>
                <c:pt idx="126">
                  <c:v>1986</c:v>
                </c:pt>
                <c:pt idx="138">
                  <c:v>1987</c:v>
                </c:pt>
                <c:pt idx="150">
                  <c:v>1988</c:v>
                </c:pt>
                <c:pt idx="162">
                  <c:v>1989</c:v>
                </c:pt>
                <c:pt idx="174">
                  <c:v>1990</c:v>
                </c:pt>
                <c:pt idx="186">
                  <c:v>1991</c:v>
                </c:pt>
                <c:pt idx="198">
                  <c:v>1992</c:v>
                </c:pt>
                <c:pt idx="210">
                  <c:v>1993</c:v>
                </c:pt>
                <c:pt idx="222">
                  <c:v>1994</c:v>
                </c:pt>
                <c:pt idx="234">
                  <c:v>1995</c:v>
                </c:pt>
                <c:pt idx="246">
                  <c:v>1996</c:v>
                </c:pt>
                <c:pt idx="258">
                  <c:v>1997</c:v>
                </c:pt>
                <c:pt idx="270">
                  <c:v>1998</c:v>
                </c:pt>
                <c:pt idx="282">
                  <c:v>1999</c:v>
                </c:pt>
                <c:pt idx="294">
                  <c:v>2000</c:v>
                </c:pt>
                <c:pt idx="306">
                  <c:v>2001</c:v>
                </c:pt>
                <c:pt idx="318">
                  <c:v>2002</c:v>
                </c:pt>
                <c:pt idx="330">
                  <c:v>2003</c:v>
                </c:pt>
                <c:pt idx="342">
                  <c:v>2004</c:v>
                </c:pt>
                <c:pt idx="354">
                  <c:v>2005</c:v>
                </c:pt>
                <c:pt idx="366">
                  <c:v>2006</c:v>
                </c:pt>
                <c:pt idx="378">
                  <c:v>2007</c:v>
                </c:pt>
                <c:pt idx="390">
                  <c:v>2008</c:v>
                </c:pt>
                <c:pt idx="402">
                  <c:v>2009</c:v>
                </c:pt>
                <c:pt idx="414">
                  <c:v>2010</c:v>
                </c:pt>
              </c:strCache>
            </c:strRef>
          </c:cat>
          <c:val>
            <c:numRef>
              <c:f>'Unemployment Rate'!$C$242:$C$493</c:f>
              <c:numCache>
                <c:formatCode>General</c:formatCode>
                <c:ptCount val="25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 formatCode="#,##0">
                  <c:v>49999</c:v>
                </c:pt>
                <c:pt idx="7" formatCode="#,##0">
                  <c:v>49999</c:v>
                </c:pt>
                <c:pt idx="8" formatCode="#,##0">
                  <c:v>49999</c:v>
                </c:pt>
                <c:pt idx="9" formatCode="#,##0">
                  <c:v>49999</c:v>
                </c:pt>
                <c:pt idx="10" formatCode="#,##0">
                  <c:v>49999</c:v>
                </c:pt>
                <c:pt idx="11" formatCode="#,##0">
                  <c:v>49999</c:v>
                </c:pt>
                <c:pt idx="12" formatCode="#,##0">
                  <c:v>49999</c:v>
                </c:pt>
                <c:pt idx="13" formatCode="#,##0">
                  <c:v>49999</c:v>
                </c:pt>
                <c:pt idx="14" formatCode="#,##0">
                  <c:v>49999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 formatCode="#,##0">
                  <c:v>49999</c:v>
                </c:pt>
                <c:pt idx="135" formatCode="#,##0">
                  <c:v>49999</c:v>
                </c:pt>
                <c:pt idx="136" formatCode="#,##0">
                  <c:v>49999</c:v>
                </c:pt>
                <c:pt idx="137" formatCode="#,##0">
                  <c:v>49999</c:v>
                </c:pt>
                <c:pt idx="138" formatCode="#,##0">
                  <c:v>49999</c:v>
                </c:pt>
                <c:pt idx="139" formatCode="#,##0">
                  <c:v>49999</c:v>
                </c:pt>
                <c:pt idx="140" formatCode="#,##0">
                  <c:v>49999</c:v>
                </c:pt>
                <c:pt idx="141" formatCode="#,##0">
                  <c:v>49999</c:v>
                </c:pt>
                <c:pt idx="142" formatCode="#,##0">
                  <c:v>49999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 formatCode="#,##0">
                  <c:v>49999</c:v>
                </c:pt>
                <c:pt idx="216" formatCode="#,##0">
                  <c:v>49999</c:v>
                </c:pt>
                <c:pt idx="217" formatCode="#,##0">
                  <c:v>49999</c:v>
                </c:pt>
                <c:pt idx="218" formatCode="#,##0">
                  <c:v>49999</c:v>
                </c:pt>
                <c:pt idx="219" formatCode="#,##0">
                  <c:v>49999</c:v>
                </c:pt>
                <c:pt idx="220" formatCode="#,##0">
                  <c:v>49999</c:v>
                </c:pt>
                <c:pt idx="221" formatCode="#,##0">
                  <c:v>49999</c:v>
                </c:pt>
                <c:pt idx="222" formatCode="#,##0">
                  <c:v>49999</c:v>
                </c:pt>
                <c:pt idx="223" formatCode="#,##0">
                  <c:v>49999</c:v>
                </c:pt>
                <c:pt idx="224" formatCode="#,##0">
                  <c:v>49999</c:v>
                </c:pt>
                <c:pt idx="225" formatCode="#,##0">
                  <c:v>49999</c:v>
                </c:pt>
                <c:pt idx="226" formatCode="#,##0">
                  <c:v>49999</c:v>
                </c:pt>
                <c:pt idx="227" formatCode="#,##0">
                  <c:v>49999</c:v>
                </c:pt>
                <c:pt idx="228" formatCode="#,##0">
                  <c:v>49999</c:v>
                </c:pt>
                <c:pt idx="229" formatCode="#,##0">
                  <c:v>49999</c:v>
                </c:pt>
                <c:pt idx="230" formatCode="#,##0">
                  <c:v>49999</c:v>
                </c:pt>
                <c:pt idx="231" formatCode="#,##0">
                  <c:v>49999</c:v>
                </c:pt>
                <c:pt idx="232" formatCode="#,##0">
                  <c:v>49999</c:v>
                </c:pt>
                <c:pt idx="233" formatCode="#,##0">
                  <c:v>49999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6702976"/>
        <c:axId val="46704512"/>
      </c:barChart>
      <c:lineChart>
        <c:grouping val="standard"/>
        <c:varyColors val="0"/>
        <c:ser>
          <c:idx val="2"/>
          <c:order val="0"/>
          <c:tx>
            <c:strRef>
              <c:f>'Unemployment Rate'!$G$1</c:f>
              <c:strCache>
                <c:ptCount val="1"/>
                <c:pt idx="0">
                  <c:v>U.S.</c:v>
                </c:pt>
              </c:strCache>
            </c:strRef>
          </c:tx>
          <c:spPr>
            <a:ln w="50800">
              <a:solidFill>
                <a:schemeClr val="bg1">
                  <a:lumMod val="50000"/>
                </a:schemeClr>
              </a:solidFill>
              <a:prstDash val="solid"/>
            </a:ln>
          </c:spPr>
          <c:marker>
            <c:symbol val="none"/>
          </c:marker>
          <c:dLbls>
            <c:dLbl>
              <c:idx val="298"/>
              <c:layout>
                <c:manualLayout>
                  <c:x val="0"/>
                  <c:y val="2.222222222222222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5.8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'Unemployment Rate'!$B$242:$B$541</c:f>
              <c:strCache>
                <c:ptCount val="289"/>
                <c:pt idx="0">
                  <c:v>1990</c:v>
                </c:pt>
                <c:pt idx="12">
                  <c:v>1991</c:v>
                </c:pt>
                <c:pt idx="24">
                  <c:v>1992</c:v>
                </c:pt>
                <c:pt idx="36">
                  <c:v>1993</c:v>
                </c:pt>
                <c:pt idx="48">
                  <c:v>1994</c:v>
                </c:pt>
                <c:pt idx="60">
                  <c:v>1995</c:v>
                </c:pt>
                <c:pt idx="72">
                  <c:v>1996</c:v>
                </c:pt>
                <c:pt idx="84">
                  <c:v>1997</c:v>
                </c:pt>
                <c:pt idx="96">
                  <c:v>1998</c:v>
                </c:pt>
                <c:pt idx="108">
                  <c:v>1999</c:v>
                </c:pt>
                <c:pt idx="120">
                  <c:v>2000</c:v>
                </c:pt>
                <c:pt idx="132">
                  <c:v>2001</c:v>
                </c:pt>
                <c:pt idx="144">
                  <c:v>2002</c:v>
                </c:pt>
                <c:pt idx="156">
                  <c:v>2003</c:v>
                </c:pt>
                <c:pt idx="168">
                  <c:v>2004</c:v>
                </c:pt>
                <c:pt idx="180">
                  <c:v>2005</c:v>
                </c:pt>
                <c:pt idx="192">
                  <c:v>2006</c:v>
                </c:pt>
                <c:pt idx="204">
                  <c:v>2007</c:v>
                </c:pt>
                <c:pt idx="216">
                  <c:v>2008</c:v>
                </c:pt>
                <c:pt idx="228">
                  <c:v>2009</c:v>
                </c:pt>
                <c:pt idx="240">
                  <c:v>2010</c:v>
                </c:pt>
                <c:pt idx="252">
                  <c:v>2011</c:v>
                </c:pt>
                <c:pt idx="264">
                  <c:v>2012</c:v>
                </c:pt>
                <c:pt idx="276">
                  <c:v>2013</c:v>
                </c:pt>
                <c:pt idx="288">
                  <c:v>2014</c:v>
                </c:pt>
              </c:strCache>
            </c:strRef>
          </c:cat>
          <c:val>
            <c:numRef>
              <c:f>'Unemployment Rate'!$F$242:$F$541</c:f>
              <c:numCache>
                <c:formatCode>0.0%</c:formatCode>
                <c:ptCount val="300"/>
                <c:pt idx="0">
                  <c:v>5.4000000000000006E-2</c:v>
                </c:pt>
                <c:pt idx="1">
                  <c:v>5.2999999999999999E-2</c:v>
                </c:pt>
                <c:pt idx="2">
                  <c:v>5.2000000000000005E-2</c:v>
                </c:pt>
                <c:pt idx="3">
                  <c:v>5.4000000000000006E-2</c:v>
                </c:pt>
                <c:pt idx="4">
                  <c:v>5.4000000000000006E-2</c:v>
                </c:pt>
                <c:pt idx="5">
                  <c:v>5.2000000000000005E-2</c:v>
                </c:pt>
                <c:pt idx="6">
                  <c:v>5.5E-2</c:v>
                </c:pt>
                <c:pt idx="7">
                  <c:v>5.7000000000000002E-2</c:v>
                </c:pt>
                <c:pt idx="8">
                  <c:v>5.9000000000000004E-2</c:v>
                </c:pt>
                <c:pt idx="9">
                  <c:v>5.9000000000000004E-2</c:v>
                </c:pt>
                <c:pt idx="10">
                  <c:v>6.2E-2</c:v>
                </c:pt>
                <c:pt idx="11">
                  <c:v>6.3E-2</c:v>
                </c:pt>
                <c:pt idx="12">
                  <c:v>6.4000000000000001E-2</c:v>
                </c:pt>
                <c:pt idx="13">
                  <c:v>6.6000000000000003E-2</c:v>
                </c:pt>
                <c:pt idx="14">
                  <c:v>6.8000000000000005E-2</c:v>
                </c:pt>
                <c:pt idx="15">
                  <c:v>6.7000000000000004E-2</c:v>
                </c:pt>
                <c:pt idx="16">
                  <c:v>6.9000000000000006E-2</c:v>
                </c:pt>
                <c:pt idx="17">
                  <c:v>6.9000000000000006E-2</c:v>
                </c:pt>
                <c:pt idx="18">
                  <c:v>6.8000000000000005E-2</c:v>
                </c:pt>
                <c:pt idx="19">
                  <c:v>6.9000000000000006E-2</c:v>
                </c:pt>
                <c:pt idx="20">
                  <c:v>6.9000000000000006E-2</c:v>
                </c:pt>
                <c:pt idx="21">
                  <c:v>7.0000000000000007E-2</c:v>
                </c:pt>
                <c:pt idx="22">
                  <c:v>7.0000000000000007E-2</c:v>
                </c:pt>
                <c:pt idx="23">
                  <c:v>7.2999999999999995E-2</c:v>
                </c:pt>
                <c:pt idx="24">
                  <c:v>7.2999999999999995E-2</c:v>
                </c:pt>
                <c:pt idx="25">
                  <c:v>7.400000000000001E-2</c:v>
                </c:pt>
                <c:pt idx="26">
                  <c:v>7.400000000000001E-2</c:v>
                </c:pt>
                <c:pt idx="27">
                  <c:v>7.400000000000001E-2</c:v>
                </c:pt>
                <c:pt idx="28">
                  <c:v>7.5999999999999998E-2</c:v>
                </c:pt>
                <c:pt idx="29">
                  <c:v>7.8E-2</c:v>
                </c:pt>
                <c:pt idx="30">
                  <c:v>7.6999999999999999E-2</c:v>
                </c:pt>
                <c:pt idx="31">
                  <c:v>7.5999999999999998E-2</c:v>
                </c:pt>
                <c:pt idx="32">
                  <c:v>7.5999999999999998E-2</c:v>
                </c:pt>
                <c:pt idx="33">
                  <c:v>7.2999999999999995E-2</c:v>
                </c:pt>
                <c:pt idx="34">
                  <c:v>7.400000000000001E-2</c:v>
                </c:pt>
                <c:pt idx="35">
                  <c:v>7.400000000000001E-2</c:v>
                </c:pt>
                <c:pt idx="36">
                  <c:v>7.2999999999999995E-2</c:v>
                </c:pt>
                <c:pt idx="37">
                  <c:v>7.0999999999999994E-2</c:v>
                </c:pt>
                <c:pt idx="38">
                  <c:v>7.0000000000000007E-2</c:v>
                </c:pt>
                <c:pt idx="39">
                  <c:v>7.0999999999999994E-2</c:v>
                </c:pt>
                <c:pt idx="40">
                  <c:v>7.0999999999999994E-2</c:v>
                </c:pt>
                <c:pt idx="41">
                  <c:v>7.0000000000000007E-2</c:v>
                </c:pt>
                <c:pt idx="42">
                  <c:v>6.9000000000000006E-2</c:v>
                </c:pt>
                <c:pt idx="43">
                  <c:v>6.8000000000000005E-2</c:v>
                </c:pt>
                <c:pt idx="44">
                  <c:v>6.7000000000000004E-2</c:v>
                </c:pt>
                <c:pt idx="45">
                  <c:v>6.8000000000000005E-2</c:v>
                </c:pt>
                <c:pt idx="46">
                  <c:v>6.6000000000000003E-2</c:v>
                </c:pt>
                <c:pt idx="47">
                  <c:v>6.5000000000000002E-2</c:v>
                </c:pt>
                <c:pt idx="48">
                  <c:v>6.6000000000000003E-2</c:v>
                </c:pt>
                <c:pt idx="49">
                  <c:v>6.6000000000000003E-2</c:v>
                </c:pt>
                <c:pt idx="50">
                  <c:v>6.5000000000000002E-2</c:v>
                </c:pt>
                <c:pt idx="51">
                  <c:v>6.4000000000000001E-2</c:v>
                </c:pt>
                <c:pt idx="52">
                  <c:v>6.0999999999999999E-2</c:v>
                </c:pt>
                <c:pt idx="53">
                  <c:v>6.0999999999999999E-2</c:v>
                </c:pt>
                <c:pt idx="54">
                  <c:v>6.0999999999999999E-2</c:v>
                </c:pt>
                <c:pt idx="55">
                  <c:v>0.06</c:v>
                </c:pt>
                <c:pt idx="56">
                  <c:v>5.9000000000000004E-2</c:v>
                </c:pt>
                <c:pt idx="57">
                  <c:v>5.7999999999999996E-2</c:v>
                </c:pt>
                <c:pt idx="58">
                  <c:v>5.5999999999999994E-2</c:v>
                </c:pt>
                <c:pt idx="59">
                  <c:v>5.5E-2</c:v>
                </c:pt>
                <c:pt idx="60">
                  <c:v>5.5999999999999994E-2</c:v>
                </c:pt>
                <c:pt idx="61">
                  <c:v>5.4000000000000006E-2</c:v>
                </c:pt>
                <c:pt idx="62">
                  <c:v>5.4000000000000006E-2</c:v>
                </c:pt>
                <c:pt idx="63">
                  <c:v>5.7999999999999996E-2</c:v>
                </c:pt>
                <c:pt idx="64">
                  <c:v>5.5999999999999994E-2</c:v>
                </c:pt>
                <c:pt idx="65">
                  <c:v>5.5999999999999994E-2</c:v>
                </c:pt>
                <c:pt idx="66">
                  <c:v>5.7000000000000002E-2</c:v>
                </c:pt>
                <c:pt idx="67">
                  <c:v>5.7000000000000002E-2</c:v>
                </c:pt>
                <c:pt idx="68">
                  <c:v>5.5999999999999994E-2</c:v>
                </c:pt>
                <c:pt idx="69">
                  <c:v>5.5E-2</c:v>
                </c:pt>
                <c:pt idx="70">
                  <c:v>5.5999999999999994E-2</c:v>
                </c:pt>
                <c:pt idx="71">
                  <c:v>5.5999999999999994E-2</c:v>
                </c:pt>
                <c:pt idx="72">
                  <c:v>5.5999999999999994E-2</c:v>
                </c:pt>
                <c:pt idx="73">
                  <c:v>5.5E-2</c:v>
                </c:pt>
                <c:pt idx="74">
                  <c:v>5.5E-2</c:v>
                </c:pt>
                <c:pt idx="75">
                  <c:v>5.5999999999999994E-2</c:v>
                </c:pt>
                <c:pt idx="76">
                  <c:v>5.5999999999999994E-2</c:v>
                </c:pt>
                <c:pt idx="77">
                  <c:v>5.2999999999999999E-2</c:v>
                </c:pt>
                <c:pt idx="78">
                  <c:v>5.5E-2</c:v>
                </c:pt>
                <c:pt idx="79">
                  <c:v>5.0999999999999997E-2</c:v>
                </c:pt>
                <c:pt idx="80">
                  <c:v>5.2000000000000005E-2</c:v>
                </c:pt>
                <c:pt idx="81">
                  <c:v>5.2000000000000005E-2</c:v>
                </c:pt>
                <c:pt idx="82">
                  <c:v>5.4000000000000006E-2</c:v>
                </c:pt>
                <c:pt idx="83">
                  <c:v>5.4000000000000006E-2</c:v>
                </c:pt>
                <c:pt idx="84">
                  <c:v>5.2999999999999999E-2</c:v>
                </c:pt>
                <c:pt idx="85">
                  <c:v>5.2000000000000005E-2</c:v>
                </c:pt>
                <c:pt idx="86">
                  <c:v>5.2000000000000005E-2</c:v>
                </c:pt>
                <c:pt idx="87">
                  <c:v>5.0999999999999997E-2</c:v>
                </c:pt>
                <c:pt idx="88">
                  <c:v>4.9000000000000002E-2</c:v>
                </c:pt>
                <c:pt idx="89">
                  <c:v>0.05</c:v>
                </c:pt>
                <c:pt idx="90">
                  <c:v>4.9000000000000002E-2</c:v>
                </c:pt>
                <c:pt idx="91">
                  <c:v>4.8000000000000001E-2</c:v>
                </c:pt>
                <c:pt idx="92">
                  <c:v>4.9000000000000002E-2</c:v>
                </c:pt>
                <c:pt idx="93">
                  <c:v>4.7E-2</c:v>
                </c:pt>
                <c:pt idx="94">
                  <c:v>4.5999999999999999E-2</c:v>
                </c:pt>
                <c:pt idx="95">
                  <c:v>4.7E-2</c:v>
                </c:pt>
                <c:pt idx="96">
                  <c:v>4.5999999999999999E-2</c:v>
                </c:pt>
                <c:pt idx="97">
                  <c:v>4.5999999999999999E-2</c:v>
                </c:pt>
                <c:pt idx="98">
                  <c:v>4.7E-2</c:v>
                </c:pt>
                <c:pt idx="99">
                  <c:v>4.2999999999999997E-2</c:v>
                </c:pt>
                <c:pt idx="100">
                  <c:v>4.4000000000000004E-2</c:v>
                </c:pt>
                <c:pt idx="101">
                  <c:v>4.4999999999999998E-2</c:v>
                </c:pt>
                <c:pt idx="102">
                  <c:v>4.4999999999999998E-2</c:v>
                </c:pt>
                <c:pt idx="103">
                  <c:v>4.4999999999999998E-2</c:v>
                </c:pt>
                <c:pt idx="104">
                  <c:v>4.5999999999999999E-2</c:v>
                </c:pt>
                <c:pt idx="105">
                  <c:v>4.4999999999999998E-2</c:v>
                </c:pt>
                <c:pt idx="106">
                  <c:v>4.4000000000000004E-2</c:v>
                </c:pt>
                <c:pt idx="107">
                  <c:v>4.4000000000000004E-2</c:v>
                </c:pt>
                <c:pt idx="108">
                  <c:v>4.2999999999999997E-2</c:v>
                </c:pt>
                <c:pt idx="109">
                  <c:v>4.4000000000000004E-2</c:v>
                </c:pt>
                <c:pt idx="110">
                  <c:v>4.2000000000000003E-2</c:v>
                </c:pt>
                <c:pt idx="111">
                  <c:v>4.2999999999999997E-2</c:v>
                </c:pt>
                <c:pt idx="112">
                  <c:v>4.2000000000000003E-2</c:v>
                </c:pt>
                <c:pt idx="113">
                  <c:v>4.2999999999999997E-2</c:v>
                </c:pt>
                <c:pt idx="114">
                  <c:v>4.2999999999999997E-2</c:v>
                </c:pt>
                <c:pt idx="115">
                  <c:v>4.2000000000000003E-2</c:v>
                </c:pt>
                <c:pt idx="116">
                  <c:v>4.2000000000000003E-2</c:v>
                </c:pt>
                <c:pt idx="117">
                  <c:v>4.0999999999999995E-2</c:v>
                </c:pt>
                <c:pt idx="118">
                  <c:v>4.0999999999999995E-2</c:v>
                </c:pt>
                <c:pt idx="119">
                  <c:v>0.04</c:v>
                </c:pt>
                <c:pt idx="120">
                  <c:v>0.04</c:v>
                </c:pt>
                <c:pt idx="121">
                  <c:v>4.0999999999999995E-2</c:v>
                </c:pt>
                <c:pt idx="122">
                  <c:v>0.04</c:v>
                </c:pt>
                <c:pt idx="123">
                  <c:v>3.7999999999999999E-2</c:v>
                </c:pt>
                <c:pt idx="124">
                  <c:v>0.04</c:v>
                </c:pt>
                <c:pt idx="125">
                  <c:v>0.04</c:v>
                </c:pt>
                <c:pt idx="126">
                  <c:v>0.04</c:v>
                </c:pt>
                <c:pt idx="127">
                  <c:v>4.0999999999999995E-2</c:v>
                </c:pt>
                <c:pt idx="128">
                  <c:v>3.9E-2</c:v>
                </c:pt>
                <c:pt idx="129">
                  <c:v>3.9E-2</c:v>
                </c:pt>
                <c:pt idx="130">
                  <c:v>3.9E-2</c:v>
                </c:pt>
                <c:pt idx="131">
                  <c:v>3.9E-2</c:v>
                </c:pt>
                <c:pt idx="132">
                  <c:v>4.2000000000000003E-2</c:v>
                </c:pt>
                <c:pt idx="133">
                  <c:v>4.2000000000000003E-2</c:v>
                </c:pt>
                <c:pt idx="134">
                  <c:v>4.2999999999999997E-2</c:v>
                </c:pt>
                <c:pt idx="135">
                  <c:v>4.4000000000000004E-2</c:v>
                </c:pt>
                <c:pt idx="136">
                  <c:v>4.2999999999999997E-2</c:v>
                </c:pt>
                <c:pt idx="137">
                  <c:v>4.4999999999999998E-2</c:v>
                </c:pt>
                <c:pt idx="138">
                  <c:v>4.5999999999999999E-2</c:v>
                </c:pt>
                <c:pt idx="139">
                  <c:v>4.9000000000000002E-2</c:v>
                </c:pt>
                <c:pt idx="140">
                  <c:v>0.05</c:v>
                </c:pt>
                <c:pt idx="141">
                  <c:v>5.2999999999999999E-2</c:v>
                </c:pt>
                <c:pt idx="142">
                  <c:v>5.5E-2</c:v>
                </c:pt>
                <c:pt idx="143">
                  <c:v>5.7000000000000002E-2</c:v>
                </c:pt>
                <c:pt idx="144">
                  <c:v>5.7000000000000002E-2</c:v>
                </c:pt>
                <c:pt idx="145">
                  <c:v>5.7000000000000002E-2</c:v>
                </c:pt>
                <c:pt idx="146">
                  <c:v>5.7000000000000002E-2</c:v>
                </c:pt>
                <c:pt idx="147">
                  <c:v>5.9000000000000004E-2</c:v>
                </c:pt>
                <c:pt idx="148">
                  <c:v>5.7999999999999996E-2</c:v>
                </c:pt>
                <c:pt idx="149">
                  <c:v>5.7999999999999996E-2</c:v>
                </c:pt>
                <c:pt idx="150">
                  <c:v>5.7999999999999996E-2</c:v>
                </c:pt>
                <c:pt idx="151">
                  <c:v>5.7000000000000002E-2</c:v>
                </c:pt>
                <c:pt idx="152">
                  <c:v>5.7000000000000002E-2</c:v>
                </c:pt>
                <c:pt idx="153">
                  <c:v>5.7000000000000002E-2</c:v>
                </c:pt>
                <c:pt idx="154">
                  <c:v>5.9000000000000004E-2</c:v>
                </c:pt>
                <c:pt idx="155">
                  <c:v>0.06</c:v>
                </c:pt>
                <c:pt idx="156">
                  <c:v>5.7999999999999996E-2</c:v>
                </c:pt>
                <c:pt idx="157">
                  <c:v>5.9000000000000004E-2</c:v>
                </c:pt>
                <c:pt idx="158">
                  <c:v>5.9000000000000004E-2</c:v>
                </c:pt>
                <c:pt idx="159">
                  <c:v>0.06</c:v>
                </c:pt>
                <c:pt idx="160">
                  <c:v>6.0999999999999999E-2</c:v>
                </c:pt>
                <c:pt idx="161">
                  <c:v>6.3E-2</c:v>
                </c:pt>
                <c:pt idx="162">
                  <c:v>6.2E-2</c:v>
                </c:pt>
                <c:pt idx="163">
                  <c:v>6.0999999999999999E-2</c:v>
                </c:pt>
                <c:pt idx="164">
                  <c:v>6.0999999999999999E-2</c:v>
                </c:pt>
                <c:pt idx="165">
                  <c:v>0.06</c:v>
                </c:pt>
                <c:pt idx="166">
                  <c:v>5.7999999999999996E-2</c:v>
                </c:pt>
                <c:pt idx="167">
                  <c:v>5.7000000000000002E-2</c:v>
                </c:pt>
                <c:pt idx="168">
                  <c:v>5.7000000000000002E-2</c:v>
                </c:pt>
                <c:pt idx="169">
                  <c:v>5.5999999999999994E-2</c:v>
                </c:pt>
                <c:pt idx="170">
                  <c:v>5.7999999999999996E-2</c:v>
                </c:pt>
                <c:pt idx="171">
                  <c:v>5.5999999999999994E-2</c:v>
                </c:pt>
                <c:pt idx="172">
                  <c:v>5.5999999999999994E-2</c:v>
                </c:pt>
                <c:pt idx="173">
                  <c:v>5.5999999999999994E-2</c:v>
                </c:pt>
                <c:pt idx="174">
                  <c:v>5.5E-2</c:v>
                </c:pt>
                <c:pt idx="175">
                  <c:v>5.4000000000000006E-2</c:v>
                </c:pt>
                <c:pt idx="176">
                  <c:v>5.4000000000000006E-2</c:v>
                </c:pt>
                <c:pt idx="177">
                  <c:v>5.5E-2</c:v>
                </c:pt>
                <c:pt idx="178">
                  <c:v>5.4000000000000006E-2</c:v>
                </c:pt>
                <c:pt idx="179">
                  <c:v>5.4000000000000006E-2</c:v>
                </c:pt>
                <c:pt idx="180">
                  <c:v>5.2999999999999999E-2</c:v>
                </c:pt>
                <c:pt idx="181">
                  <c:v>5.4000000000000006E-2</c:v>
                </c:pt>
                <c:pt idx="182">
                  <c:v>5.2000000000000005E-2</c:v>
                </c:pt>
                <c:pt idx="183">
                  <c:v>5.2000000000000005E-2</c:v>
                </c:pt>
                <c:pt idx="184">
                  <c:v>5.0999999999999997E-2</c:v>
                </c:pt>
                <c:pt idx="185">
                  <c:v>0.05</c:v>
                </c:pt>
                <c:pt idx="186">
                  <c:v>0.05</c:v>
                </c:pt>
                <c:pt idx="187">
                  <c:v>4.9000000000000002E-2</c:v>
                </c:pt>
                <c:pt idx="188">
                  <c:v>0.05</c:v>
                </c:pt>
                <c:pt idx="189">
                  <c:v>0.05</c:v>
                </c:pt>
                <c:pt idx="190">
                  <c:v>0.05</c:v>
                </c:pt>
                <c:pt idx="191">
                  <c:v>4.9000000000000002E-2</c:v>
                </c:pt>
                <c:pt idx="192">
                  <c:v>4.7E-2</c:v>
                </c:pt>
                <c:pt idx="193">
                  <c:v>4.8000000000000001E-2</c:v>
                </c:pt>
                <c:pt idx="194">
                  <c:v>4.7E-2</c:v>
                </c:pt>
                <c:pt idx="195">
                  <c:v>4.7E-2</c:v>
                </c:pt>
                <c:pt idx="196">
                  <c:v>4.5999999999999999E-2</c:v>
                </c:pt>
                <c:pt idx="197">
                  <c:v>4.5999999999999999E-2</c:v>
                </c:pt>
                <c:pt idx="198">
                  <c:v>4.7E-2</c:v>
                </c:pt>
                <c:pt idx="199">
                  <c:v>4.7E-2</c:v>
                </c:pt>
                <c:pt idx="200">
                  <c:v>4.4999999999999998E-2</c:v>
                </c:pt>
                <c:pt idx="201">
                  <c:v>4.4000000000000004E-2</c:v>
                </c:pt>
                <c:pt idx="202">
                  <c:v>4.4999999999999998E-2</c:v>
                </c:pt>
                <c:pt idx="203">
                  <c:v>4.4000000000000004E-2</c:v>
                </c:pt>
                <c:pt idx="204">
                  <c:v>4.5999999999999999E-2</c:v>
                </c:pt>
                <c:pt idx="205">
                  <c:v>4.4999999999999998E-2</c:v>
                </c:pt>
                <c:pt idx="206">
                  <c:v>4.4000000000000004E-2</c:v>
                </c:pt>
                <c:pt idx="207">
                  <c:v>4.4999999999999998E-2</c:v>
                </c:pt>
                <c:pt idx="208">
                  <c:v>4.4000000000000004E-2</c:v>
                </c:pt>
                <c:pt idx="209">
                  <c:v>4.5999999999999999E-2</c:v>
                </c:pt>
                <c:pt idx="210">
                  <c:v>4.7E-2</c:v>
                </c:pt>
                <c:pt idx="211">
                  <c:v>4.5999999999999999E-2</c:v>
                </c:pt>
                <c:pt idx="212">
                  <c:v>4.7E-2</c:v>
                </c:pt>
                <c:pt idx="213">
                  <c:v>4.7E-2</c:v>
                </c:pt>
                <c:pt idx="214">
                  <c:v>4.7E-2</c:v>
                </c:pt>
                <c:pt idx="215">
                  <c:v>0.05</c:v>
                </c:pt>
                <c:pt idx="216">
                  <c:v>0.05</c:v>
                </c:pt>
                <c:pt idx="217">
                  <c:v>4.9000000000000002E-2</c:v>
                </c:pt>
                <c:pt idx="218">
                  <c:v>5.0999999999999997E-2</c:v>
                </c:pt>
                <c:pt idx="219">
                  <c:v>0.05</c:v>
                </c:pt>
                <c:pt idx="220">
                  <c:v>5.4000000000000006E-2</c:v>
                </c:pt>
                <c:pt idx="221">
                  <c:v>5.5999999999999994E-2</c:v>
                </c:pt>
                <c:pt idx="222">
                  <c:v>5.7999999999999996E-2</c:v>
                </c:pt>
                <c:pt idx="223">
                  <c:v>6.0999999999999999E-2</c:v>
                </c:pt>
                <c:pt idx="224">
                  <c:v>6.0999999999999999E-2</c:v>
                </c:pt>
                <c:pt idx="225">
                  <c:v>6.5000000000000002E-2</c:v>
                </c:pt>
                <c:pt idx="226">
                  <c:v>6.8000000000000005E-2</c:v>
                </c:pt>
                <c:pt idx="227">
                  <c:v>7.2999999999999995E-2</c:v>
                </c:pt>
                <c:pt idx="228">
                  <c:v>7.8E-2</c:v>
                </c:pt>
                <c:pt idx="229">
                  <c:v>8.3000000000000004E-2</c:v>
                </c:pt>
                <c:pt idx="230">
                  <c:v>8.6999999999999994E-2</c:v>
                </c:pt>
                <c:pt idx="231">
                  <c:v>8.900000000000001E-2</c:v>
                </c:pt>
                <c:pt idx="232">
                  <c:v>9.4E-2</c:v>
                </c:pt>
                <c:pt idx="233">
                  <c:v>9.5000000000000001E-2</c:v>
                </c:pt>
                <c:pt idx="234">
                  <c:v>9.5000000000000001E-2</c:v>
                </c:pt>
                <c:pt idx="235">
                  <c:v>9.6000000000000002E-2</c:v>
                </c:pt>
                <c:pt idx="236">
                  <c:v>9.8000000000000004E-2</c:v>
                </c:pt>
                <c:pt idx="237">
                  <c:v>0.1</c:v>
                </c:pt>
                <c:pt idx="238">
                  <c:v>9.9000000000000005E-2</c:v>
                </c:pt>
                <c:pt idx="239">
                  <c:v>9.9000000000000005E-2</c:v>
                </c:pt>
                <c:pt idx="240">
                  <c:v>9.6999999999999989E-2</c:v>
                </c:pt>
                <c:pt idx="241">
                  <c:v>9.8000000000000004E-2</c:v>
                </c:pt>
                <c:pt idx="242">
                  <c:v>9.8000000000000004E-2</c:v>
                </c:pt>
                <c:pt idx="243">
                  <c:v>9.9000000000000005E-2</c:v>
                </c:pt>
                <c:pt idx="244">
                  <c:v>9.6000000000000002E-2</c:v>
                </c:pt>
                <c:pt idx="245">
                  <c:v>9.4E-2</c:v>
                </c:pt>
                <c:pt idx="246">
                  <c:v>9.5000000000000001E-2</c:v>
                </c:pt>
                <c:pt idx="247">
                  <c:v>9.6000000000000002E-2</c:v>
                </c:pt>
                <c:pt idx="248">
                  <c:v>9.5000000000000001E-2</c:v>
                </c:pt>
                <c:pt idx="249">
                  <c:v>9.5000000000000001E-2</c:v>
                </c:pt>
                <c:pt idx="250">
                  <c:v>9.8000000000000004E-2</c:v>
                </c:pt>
                <c:pt idx="251">
                  <c:v>9.4E-2</c:v>
                </c:pt>
                <c:pt idx="252">
                  <c:v>9.0999999999999998E-2</c:v>
                </c:pt>
                <c:pt idx="253">
                  <c:v>0.09</c:v>
                </c:pt>
                <c:pt idx="254">
                  <c:v>8.900000000000001E-2</c:v>
                </c:pt>
                <c:pt idx="255">
                  <c:v>0.09</c:v>
                </c:pt>
                <c:pt idx="256">
                  <c:v>0.09</c:v>
                </c:pt>
                <c:pt idx="257">
                  <c:v>9.0999999999999998E-2</c:v>
                </c:pt>
                <c:pt idx="258">
                  <c:v>9.0999999999999998E-2</c:v>
                </c:pt>
                <c:pt idx="259">
                  <c:v>9.0999999999999998E-2</c:v>
                </c:pt>
                <c:pt idx="260">
                  <c:v>0.09</c:v>
                </c:pt>
                <c:pt idx="261">
                  <c:v>8.900000000000001E-2</c:v>
                </c:pt>
                <c:pt idx="262">
                  <c:v>8.6999999999999994E-2</c:v>
                </c:pt>
                <c:pt idx="263">
                  <c:v>8.5000000000000006E-2</c:v>
                </c:pt>
                <c:pt idx="264">
                  <c:v>8.3000000000000004E-2</c:v>
                </c:pt>
                <c:pt idx="265">
                  <c:v>8.3000000000000004E-2</c:v>
                </c:pt>
                <c:pt idx="266">
                  <c:v>8.199999999999999E-2</c:v>
                </c:pt>
                <c:pt idx="267">
                  <c:v>8.1000000000000003E-2</c:v>
                </c:pt>
                <c:pt idx="268">
                  <c:v>8.199999999999999E-2</c:v>
                </c:pt>
                <c:pt idx="269">
                  <c:v>8.199999999999999E-2</c:v>
                </c:pt>
                <c:pt idx="270">
                  <c:v>8.3000000000000004E-2</c:v>
                </c:pt>
                <c:pt idx="271">
                  <c:v>8.1000000000000003E-2</c:v>
                </c:pt>
                <c:pt idx="272">
                  <c:v>7.8E-2</c:v>
                </c:pt>
                <c:pt idx="273">
                  <c:v>7.9000000000000001E-2</c:v>
                </c:pt>
                <c:pt idx="274">
                  <c:v>7.8E-2</c:v>
                </c:pt>
                <c:pt idx="275">
                  <c:v>7.8E-2</c:v>
                </c:pt>
                <c:pt idx="276">
                  <c:v>7.9000000000000001E-2</c:v>
                </c:pt>
                <c:pt idx="277">
                  <c:v>7.6999999999999999E-2</c:v>
                </c:pt>
                <c:pt idx="278">
                  <c:v>7.5999999999999998E-2</c:v>
                </c:pt>
                <c:pt idx="279">
                  <c:v>7.4999999999999997E-2</c:v>
                </c:pt>
                <c:pt idx="280">
                  <c:v>7.5999999999999998E-2</c:v>
                </c:pt>
                <c:pt idx="281">
                  <c:v>7.5999999999999998E-2</c:v>
                </c:pt>
                <c:pt idx="282">
                  <c:v>7.400000000000001E-2</c:v>
                </c:pt>
                <c:pt idx="283">
                  <c:v>7.2999999999999995E-2</c:v>
                </c:pt>
                <c:pt idx="284">
                  <c:v>7.2000000000000008E-2</c:v>
                </c:pt>
                <c:pt idx="285">
                  <c:v>7.2999999999999995E-2</c:v>
                </c:pt>
                <c:pt idx="286">
                  <c:v>7.0000000000000007E-2</c:v>
                </c:pt>
                <c:pt idx="287">
                  <c:v>6.7000000000000004E-2</c:v>
                </c:pt>
                <c:pt idx="288">
                  <c:v>6.6000000000000003E-2</c:v>
                </c:pt>
                <c:pt idx="289">
                  <c:v>6.7000000000000004E-2</c:v>
                </c:pt>
                <c:pt idx="290">
                  <c:v>6.7000000000000004E-2</c:v>
                </c:pt>
                <c:pt idx="291">
                  <c:v>6.3E-2</c:v>
                </c:pt>
                <c:pt idx="292">
                  <c:v>6.3E-2</c:v>
                </c:pt>
                <c:pt idx="293">
                  <c:v>6.0999999999999999E-2</c:v>
                </c:pt>
                <c:pt idx="294">
                  <c:v>6.2E-2</c:v>
                </c:pt>
                <c:pt idx="295">
                  <c:v>6.0999999999999999E-2</c:v>
                </c:pt>
                <c:pt idx="296">
                  <c:v>5.9000000000000004E-2</c:v>
                </c:pt>
                <c:pt idx="297">
                  <c:v>5.7999999999999996E-2</c:v>
                </c:pt>
                <c:pt idx="298">
                  <c:v>5.7999999999999996E-2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'Unemployment Rate'!$E$1</c:f>
              <c:strCache>
                <c:ptCount val="1"/>
                <c:pt idx="0">
                  <c:v>Minnesota</c:v>
                </c:pt>
              </c:strCache>
            </c:strRef>
          </c:tx>
          <c:spPr>
            <a:ln w="50800">
              <a:solidFill>
                <a:srgbClr val="002060"/>
              </a:solidFill>
            </a:ln>
          </c:spPr>
          <c:marker>
            <c:symbol val="none"/>
          </c:marker>
          <c:dLbls>
            <c:dLbl>
              <c:idx val="298"/>
              <c:layout>
                <c:manualLayout>
                  <c:x val="0"/>
                  <c:y val="3.055555555555555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3.7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'Unemployment Rate'!$B$242:$B$541</c:f>
              <c:strCache>
                <c:ptCount val="289"/>
                <c:pt idx="0">
                  <c:v>1990</c:v>
                </c:pt>
                <c:pt idx="12">
                  <c:v>1991</c:v>
                </c:pt>
                <c:pt idx="24">
                  <c:v>1992</c:v>
                </c:pt>
                <c:pt idx="36">
                  <c:v>1993</c:v>
                </c:pt>
                <c:pt idx="48">
                  <c:v>1994</c:v>
                </c:pt>
                <c:pt idx="60">
                  <c:v>1995</c:v>
                </c:pt>
                <c:pt idx="72">
                  <c:v>1996</c:v>
                </c:pt>
                <c:pt idx="84">
                  <c:v>1997</c:v>
                </c:pt>
                <c:pt idx="96">
                  <c:v>1998</c:v>
                </c:pt>
                <c:pt idx="108">
                  <c:v>1999</c:v>
                </c:pt>
                <c:pt idx="120">
                  <c:v>2000</c:v>
                </c:pt>
                <c:pt idx="132">
                  <c:v>2001</c:v>
                </c:pt>
                <c:pt idx="144">
                  <c:v>2002</c:v>
                </c:pt>
                <c:pt idx="156">
                  <c:v>2003</c:v>
                </c:pt>
                <c:pt idx="168">
                  <c:v>2004</c:v>
                </c:pt>
                <c:pt idx="180">
                  <c:v>2005</c:v>
                </c:pt>
                <c:pt idx="192">
                  <c:v>2006</c:v>
                </c:pt>
                <c:pt idx="204">
                  <c:v>2007</c:v>
                </c:pt>
                <c:pt idx="216">
                  <c:v>2008</c:v>
                </c:pt>
                <c:pt idx="228">
                  <c:v>2009</c:v>
                </c:pt>
                <c:pt idx="240">
                  <c:v>2010</c:v>
                </c:pt>
                <c:pt idx="252">
                  <c:v>2011</c:v>
                </c:pt>
                <c:pt idx="264">
                  <c:v>2012</c:v>
                </c:pt>
                <c:pt idx="276">
                  <c:v>2013</c:v>
                </c:pt>
                <c:pt idx="288">
                  <c:v>2014</c:v>
                </c:pt>
              </c:strCache>
            </c:strRef>
          </c:cat>
          <c:val>
            <c:numRef>
              <c:f>'Unemployment Rate'!$D$242:$D$541</c:f>
              <c:numCache>
                <c:formatCode>0.0%</c:formatCode>
                <c:ptCount val="300"/>
                <c:pt idx="0">
                  <c:v>4.5999999999999999E-2</c:v>
                </c:pt>
                <c:pt idx="1">
                  <c:v>4.5999999999999999E-2</c:v>
                </c:pt>
                <c:pt idx="2">
                  <c:v>4.5999999999999999E-2</c:v>
                </c:pt>
                <c:pt idx="3">
                  <c:v>4.7E-2</c:v>
                </c:pt>
                <c:pt idx="4">
                  <c:v>4.7E-2</c:v>
                </c:pt>
                <c:pt idx="5">
                  <c:v>4.7E-2</c:v>
                </c:pt>
                <c:pt idx="6">
                  <c:v>4.8000000000000001E-2</c:v>
                </c:pt>
                <c:pt idx="7">
                  <c:v>4.8000000000000001E-2</c:v>
                </c:pt>
                <c:pt idx="8">
                  <c:v>4.9000000000000002E-2</c:v>
                </c:pt>
                <c:pt idx="9">
                  <c:v>0.05</c:v>
                </c:pt>
                <c:pt idx="10">
                  <c:v>0.05</c:v>
                </c:pt>
                <c:pt idx="11">
                  <c:v>5.0999999999999997E-2</c:v>
                </c:pt>
                <c:pt idx="12">
                  <c:v>5.2000000000000005E-2</c:v>
                </c:pt>
                <c:pt idx="13">
                  <c:v>5.2999999999999999E-2</c:v>
                </c:pt>
                <c:pt idx="14">
                  <c:v>5.2999999999999999E-2</c:v>
                </c:pt>
                <c:pt idx="15">
                  <c:v>5.4000000000000006E-2</c:v>
                </c:pt>
                <c:pt idx="16">
                  <c:v>5.2999999999999999E-2</c:v>
                </c:pt>
                <c:pt idx="17">
                  <c:v>5.2000000000000005E-2</c:v>
                </c:pt>
                <c:pt idx="18">
                  <c:v>5.2000000000000005E-2</c:v>
                </c:pt>
                <c:pt idx="19">
                  <c:v>5.0999999999999997E-2</c:v>
                </c:pt>
                <c:pt idx="20">
                  <c:v>5.0999999999999997E-2</c:v>
                </c:pt>
                <c:pt idx="21">
                  <c:v>5.0999999999999997E-2</c:v>
                </c:pt>
                <c:pt idx="22">
                  <c:v>5.0999999999999997E-2</c:v>
                </c:pt>
                <c:pt idx="23">
                  <c:v>5.0999999999999997E-2</c:v>
                </c:pt>
                <c:pt idx="24">
                  <c:v>5.0999999999999997E-2</c:v>
                </c:pt>
                <c:pt idx="25">
                  <c:v>5.0999999999999997E-2</c:v>
                </c:pt>
                <c:pt idx="26">
                  <c:v>5.0999999999999997E-2</c:v>
                </c:pt>
                <c:pt idx="27">
                  <c:v>5.2000000000000005E-2</c:v>
                </c:pt>
                <c:pt idx="28">
                  <c:v>5.2000000000000005E-2</c:v>
                </c:pt>
                <c:pt idx="29">
                  <c:v>5.2000000000000005E-2</c:v>
                </c:pt>
                <c:pt idx="30">
                  <c:v>5.2000000000000005E-2</c:v>
                </c:pt>
                <c:pt idx="31">
                  <c:v>5.2000000000000005E-2</c:v>
                </c:pt>
                <c:pt idx="32">
                  <c:v>5.0999999999999997E-2</c:v>
                </c:pt>
                <c:pt idx="33">
                  <c:v>5.0999999999999997E-2</c:v>
                </c:pt>
                <c:pt idx="34">
                  <c:v>0.05</c:v>
                </c:pt>
                <c:pt idx="35">
                  <c:v>0.05</c:v>
                </c:pt>
                <c:pt idx="36">
                  <c:v>0.05</c:v>
                </c:pt>
                <c:pt idx="37">
                  <c:v>0.05</c:v>
                </c:pt>
                <c:pt idx="38">
                  <c:v>5.0999999999999997E-2</c:v>
                </c:pt>
                <c:pt idx="39">
                  <c:v>5.0999999999999997E-2</c:v>
                </c:pt>
                <c:pt idx="40">
                  <c:v>5.0999999999999997E-2</c:v>
                </c:pt>
                <c:pt idx="41">
                  <c:v>5.0999999999999997E-2</c:v>
                </c:pt>
                <c:pt idx="42">
                  <c:v>0.05</c:v>
                </c:pt>
                <c:pt idx="43">
                  <c:v>4.9000000000000002E-2</c:v>
                </c:pt>
                <c:pt idx="44">
                  <c:v>4.8000000000000001E-2</c:v>
                </c:pt>
                <c:pt idx="45">
                  <c:v>4.7E-2</c:v>
                </c:pt>
                <c:pt idx="46">
                  <c:v>4.5999999999999999E-2</c:v>
                </c:pt>
                <c:pt idx="47">
                  <c:v>4.5999999999999999E-2</c:v>
                </c:pt>
                <c:pt idx="48">
                  <c:v>4.4999999999999998E-2</c:v>
                </c:pt>
                <c:pt idx="49">
                  <c:v>4.4000000000000004E-2</c:v>
                </c:pt>
                <c:pt idx="50">
                  <c:v>4.2999999999999997E-2</c:v>
                </c:pt>
                <c:pt idx="51">
                  <c:v>4.2000000000000003E-2</c:v>
                </c:pt>
                <c:pt idx="52">
                  <c:v>4.0999999999999995E-2</c:v>
                </c:pt>
                <c:pt idx="53">
                  <c:v>0.04</c:v>
                </c:pt>
                <c:pt idx="54">
                  <c:v>0.04</c:v>
                </c:pt>
                <c:pt idx="55">
                  <c:v>3.9E-2</c:v>
                </c:pt>
                <c:pt idx="56">
                  <c:v>3.9E-2</c:v>
                </c:pt>
                <c:pt idx="57">
                  <c:v>3.9E-2</c:v>
                </c:pt>
                <c:pt idx="58">
                  <c:v>3.7999999999999999E-2</c:v>
                </c:pt>
                <c:pt idx="59">
                  <c:v>3.7000000000000005E-2</c:v>
                </c:pt>
                <c:pt idx="60">
                  <c:v>3.7000000000000005E-2</c:v>
                </c:pt>
                <c:pt idx="61">
                  <c:v>3.7000000000000005E-2</c:v>
                </c:pt>
                <c:pt idx="62">
                  <c:v>3.7000000000000005E-2</c:v>
                </c:pt>
                <c:pt idx="63">
                  <c:v>3.7000000000000005E-2</c:v>
                </c:pt>
                <c:pt idx="64">
                  <c:v>3.7000000000000005E-2</c:v>
                </c:pt>
                <c:pt idx="65">
                  <c:v>3.7000000000000005E-2</c:v>
                </c:pt>
                <c:pt idx="66">
                  <c:v>3.7000000000000005E-2</c:v>
                </c:pt>
                <c:pt idx="67">
                  <c:v>3.7000000000000005E-2</c:v>
                </c:pt>
                <c:pt idx="68">
                  <c:v>3.7000000000000005E-2</c:v>
                </c:pt>
                <c:pt idx="69">
                  <c:v>3.7000000000000005E-2</c:v>
                </c:pt>
                <c:pt idx="70">
                  <c:v>3.7000000000000005E-2</c:v>
                </c:pt>
                <c:pt idx="71">
                  <c:v>3.7999999999999999E-2</c:v>
                </c:pt>
                <c:pt idx="72">
                  <c:v>3.7999999999999999E-2</c:v>
                </c:pt>
                <c:pt idx="73">
                  <c:v>3.9E-2</c:v>
                </c:pt>
                <c:pt idx="74">
                  <c:v>3.9E-2</c:v>
                </c:pt>
                <c:pt idx="75">
                  <c:v>0.04</c:v>
                </c:pt>
                <c:pt idx="76">
                  <c:v>0.04</c:v>
                </c:pt>
                <c:pt idx="77">
                  <c:v>0.04</c:v>
                </c:pt>
                <c:pt idx="78">
                  <c:v>0.04</c:v>
                </c:pt>
                <c:pt idx="79">
                  <c:v>0.04</c:v>
                </c:pt>
                <c:pt idx="80">
                  <c:v>3.9E-2</c:v>
                </c:pt>
                <c:pt idx="81">
                  <c:v>3.9E-2</c:v>
                </c:pt>
                <c:pt idx="82">
                  <c:v>3.7999999999999999E-2</c:v>
                </c:pt>
                <c:pt idx="83">
                  <c:v>3.7000000000000005E-2</c:v>
                </c:pt>
                <c:pt idx="84">
                  <c:v>3.6000000000000004E-2</c:v>
                </c:pt>
                <c:pt idx="85">
                  <c:v>3.5000000000000003E-2</c:v>
                </c:pt>
                <c:pt idx="86">
                  <c:v>3.4000000000000002E-2</c:v>
                </c:pt>
                <c:pt idx="87">
                  <c:v>3.4000000000000002E-2</c:v>
                </c:pt>
                <c:pt idx="88">
                  <c:v>3.4000000000000002E-2</c:v>
                </c:pt>
                <c:pt idx="89">
                  <c:v>3.4000000000000002E-2</c:v>
                </c:pt>
                <c:pt idx="90">
                  <c:v>3.3000000000000002E-2</c:v>
                </c:pt>
                <c:pt idx="91">
                  <c:v>3.3000000000000002E-2</c:v>
                </c:pt>
                <c:pt idx="92">
                  <c:v>3.2000000000000001E-2</c:v>
                </c:pt>
                <c:pt idx="93">
                  <c:v>3.2000000000000001E-2</c:v>
                </c:pt>
                <c:pt idx="94">
                  <c:v>0.03</c:v>
                </c:pt>
                <c:pt idx="95">
                  <c:v>2.8999999999999998E-2</c:v>
                </c:pt>
                <c:pt idx="96">
                  <c:v>2.7999999999999997E-2</c:v>
                </c:pt>
                <c:pt idx="97">
                  <c:v>2.7000000000000003E-2</c:v>
                </c:pt>
                <c:pt idx="98">
                  <c:v>2.7000000000000003E-2</c:v>
                </c:pt>
                <c:pt idx="99">
                  <c:v>2.6000000000000002E-2</c:v>
                </c:pt>
                <c:pt idx="100">
                  <c:v>2.6000000000000002E-2</c:v>
                </c:pt>
                <c:pt idx="101">
                  <c:v>2.7000000000000003E-2</c:v>
                </c:pt>
                <c:pt idx="102">
                  <c:v>2.7999999999999997E-2</c:v>
                </c:pt>
                <c:pt idx="103">
                  <c:v>2.7999999999999997E-2</c:v>
                </c:pt>
                <c:pt idx="104">
                  <c:v>2.8999999999999998E-2</c:v>
                </c:pt>
                <c:pt idx="105">
                  <c:v>2.8999999999999998E-2</c:v>
                </c:pt>
                <c:pt idx="106">
                  <c:v>2.7999999999999997E-2</c:v>
                </c:pt>
                <c:pt idx="107">
                  <c:v>2.7000000000000003E-2</c:v>
                </c:pt>
                <c:pt idx="108">
                  <c:v>2.6000000000000002E-2</c:v>
                </c:pt>
                <c:pt idx="109">
                  <c:v>2.5000000000000001E-2</c:v>
                </c:pt>
                <c:pt idx="110">
                  <c:v>2.5000000000000001E-2</c:v>
                </c:pt>
                <c:pt idx="111">
                  <c:v>2.6000000000000002E-2</c:v>
                </c:pt>
                <c:pt idx="112">
                  <c:v>2.7999999999999997E-2</c:v>
                </c:pt>
                <c:pt idx="113">
                  <c:v>2.8999999999999998E-2</c:v>
                </c:pt>
                <c:pt idx="114">
                  <c:v>0.03</c:v>
                </c:pt>
                <c:pt idx="115">
                  <c:v>0.03</c:v>
                </c:pt>
                <c:pt idx="116">
                  <c:v>0.03</c:v>
                </c:pt>
                <c:pt idx="117">
                  <c:v>2.8999999999999998E-2</c:v>
                </c:pt>
                <c:pt idx="118">
                  <c:v>2.8999999999999998E-2</c:v>
                </c:pt>
                <c:pt idx="119">
                  <c:v>2.8999999999999998E-2</c:v>
                </c:pt>
                <c:pt idx="120">
                  <c:v>2.7999999999999997E-2</c:v>
                </c:pt>
                <c:pt idx="121">
                  <c:v>2.7999999999999997E-2</c:v>
                </c:pt>
                <c:pt idx="122">
                  <c:v>2.8999999999999998E-2</c:v>
                </c:pt>
                <c:pt idx="123">
                  <c:v>2.8999999999999998E-2</c:v>
                </c:pt>
                <c:pt idx="124">
                  <c:v>0.03</c:v>
                </c:pt>
                <c:pt idx="125">
                  <c:v>0.03</c:v>
                </c:pt>
                <c:pt idx="126">
                  <c:v>3.2000000000000001E-2</c:v>
                </c:pt>
                <c:pt idx="127">
                  <c:v>3.3000000000000002E-2</c:v>
                </c:pt>
                <c:pt idx="128">
                  <c:v>3.3000000000000002E-2</c:v>
                </c:pt>
                <c:pt idx="129">
                  <c:v>3.3000000000000002E-2</c:v>
                </c:pt>
                <c:pt idx="130">
                  <c:v>3.3000000000000002E-2</c:v>
                </c:pt>
                <c:pt idx="131">
                  <c:v>3.3000000000000002E-2</c:v>
                </c:pt>
                <c:pt idx="132">
                  <c:v>3.3000000000000002E-2</c:v>
                </c:pt>
                <c:pt idx="133">
                  <c:v>3.4000000000000002E-2</c:v>
                </c:pt>
                <c:pt idx="134">
                  <c:v>3.5000000000000003E-2</c:v>
                </c:pt>
                <c:pt idx="135">
                  <c:v>3.6000000000000004E-2</c:v>
                </c:pt>
                <c:pt idx="136">
                  <c:v>3.7000000000000005E-2</c:v>
                </c:pt>
                <c:pt idx="137">
                  <c:v>3.7999999999999999E-2</c:v>
                </c:pt>
                <c:pt idx="138">
                  <c:v>3.9E-2</c:v>
                </c:pt>
                <c:pt idx="139">
                  <c:v>3.9E-2</c:v>
                </c:pt>
                <c:pt idx="140">
                  <c:v>4.0999999999999995E-2</c:v>
                </c:pt>
                <c:pt idx="141">
                  <c:v>4.2000000000000003E-2</c:v>
                </c:pt>
                <c:pt idx="142">
                  <c:v>4.4000000000000004E-2</c:v>
                </c:pt>
                <c:pt idx="143">
                  <c:v>4.4999999999999998E-2</c:v>
                </c:pt>
                <c:pt idx="144">
                  <c:v>4.7E-2</c:v>
                </c:pt>
                <c:pt idx="145">
                  <c:v>4.7E-2</c:v>
                </c:pt>
                <c:pt idx="146">
                  <c:v>4.8000000000000001E-2</c:v>
                </c:pt>
                <c:pt idx="147">
                  <c:v>4.8000000000000001E-2</c:v>
                </c:pt>
                <c:pt idx="148">
                  <c:v>4.7E-2</c:v>
                </c:pt>
                <c:pt idx="149">
                  <c:v>4.5999999999999999E-2</c:v>
                </c:pt>
                <c:pt idx="150">
                  <c:v>4.4999999999999998E-2</c:v>
                </c:pt>
                <c:pt idx="151">
                  <c:v>4.4000000000000004E-2</c:v>
                </c:pt>
                <c:pt idx="152">
                  <c:v>4.4000000000000004E-2</c:v>
                </c:pt>
                <c:pt idx="153">
                  <c:v>4.4000000000000004E-2</c:v>
                </c:pt>
                <c:pt idx="154">
                  <c:v>4.4000000000000004E-2</c:v>
                </c:pt>
                <c:pt idx="155">
                  <c:v>4.4999999999999998E-2</c:v>
                </c:pt>
                <c:pt idx="156">
                  <c:v>4.4999999999999998E-2</c:v>
                </c:pt>
                <c:pt idx="157">
                  <c:v>4.5999999999999999E-2</c:v>
                </c:pt>
                <c:pt idx="158">
                  <c:v>4.7E-2</c:v>
                </c:pt>
                <c:pt idx="159">
                  <c:v>4.8000000000000001E-2</c:v>
                </c:pt>
                <c:pt idx="160">
                  <c:v>4.9000000000000002E-2</c:v>
                </c:pt>
                <c:pt idx="161">
                  <c:v>0.05</c:v>
                </c:pt>
                <c:pt idx="162">
                  <c:v>0.05</c:v>
                </c:pt>
                <c:pt idx="163">
                  <c:v>0.05</c:v>
                </c:pt>
                <c:pt idx="164">
                  <c:v>0.05</c:v>
                </c:pt>
                <c:pt idx="165">
                  <c:v>0.05</c:v>
                </c:pt>
                <c:pt idx="166">
                  <c:v>4.9000000000000002E-2</c:v>
                </c:pt>
                <c:pt idx="167">
                  <c:v>4.9000000000000002E-2</c:v>
                </c:pt>
                <c:pt idx="168">
                  <c:v>4.9000000000000002E-2</c:v>
                </c:pt>
                <c:pt idx="169">
                  <c:v>4.8000000000000001E-2</c:v>
                </c:pt>
                <c:pt idx="170">
                  <c:v>4.8000000000000001E-2</c:v>
                </c:pt>
                <c:pt idx="171">
                  <c:v>4.7E-2</c:v>
                </c:pt>
                <c:pt idx="172">
                  <c:v>4.7E-2</c:v>
                </c:pt>
                <c:pt idx="173">
                  <c:v>4.7E-2</c:v>
                </c:pt>
                <c:pt idx="174">
                  <c:v>4.5999999999999999E-2</c:v>
                </c:pt>
                <c:pt idx="175">
                  <c:v>4.5999999999999999E-2</c:v>
                </c:pt>
                <c:pt idx="176">
                  <c:v>4.5999999999999999E-2</c:v>
                </c:pt>
                <c:pt idx="177">
                  <c:v>4.4999999999999998E-2</c:v>
                </c:pt>
                <c:pt idx="178">
                  <c:v>4.4000000000000004E-2</c:v>
                </c:pt>
                <c:pt idx="179">
                  <c:v>4.4000000000000004E-2</c:v>
                </c:pt>
                <c:pt idx="180">
                  <c:v>4.4000000000000004E-2</c:v>
                </c:pt>
                <c:pt idx="181">
                  <c:v>4.2999999999999997E-2</c:v>
                </c:pt>
                <c:pt idx="182">
                  <c:v>4.2999999999999997E-2</c:v>
                </c:pt>
                <c:pt idx="183">
                  <c:v>4.2000000000000003E-2</c:v>
                </c:pt>
                <c:pt idx="184">
                  <c:v>4.0999999999999995E-2</c:v>
                </c:pt>
                <c:pt idx="185">
                  <c:v>0.04</c:v>
                </c:pt>
                <c:pt idx="186">
                  <c:v>0.04</c:v>
                </c:pt>
                <c:pt idx="187">
                  <c:v>0.04</c:v>
                </c:pt>
                <c:pt idx="188">
                  <c:v>4.0999999999999995E-2</c:v>
                </c:pt>
                <c:pt idx="189">
                  <c:v>4.2000000000000003E-2</c:v>
                </c:pt>
                <c:pt idx="190">
                  <c:v>4.2000000000000003E-2</c:v>
                </c:pt>
                <c:pt idx="191">
                  <c:v>4.2000000000000003E-2</c:v>
                </c:pt>
                <c:pt idx="192">
                  <c:v>4.2000000000000003E-2</c:v>
                </c:pt>
                <c:pt idx="193">
                  <c:v>4.0999999999999995E-2</c:v>
                </c:pt>
                <c:pt idx="194">
                  <c:v>4.0999999999999995E-2</c:v>
                </c:pt>
                <c:pt idx="195">
                  <c:v>0.04</c:v>
                </c:pt>
                <c:pt idx="196">
                  <c:v>3.9E-2</c:v>
                </c:pt>
                <c:pt idx="197">
                  <c:v>3.9E-2</c:v>
                </c:pt>
                <c:pt idx="198">
                  <c:v>0.04</c:v>
                </c:pt>
                <c:pt idx="199">
                  <c:v>0.04</c:v>
                </c:pt>
                <c:pt idx="200">
                  <c:v>4.0999999999999995E-2</c:v>
                </c:pt>
                <c:pt idx="201">
                  <c:v>4.2000000000000003E-2</c:v>
                </c:pt>
                <c:pt idx="202">
                  <c:v>4.2999999999999997E-2</c:v>
                </c:pt>
                <c:pt idx="203">
                  <c:v>4.4000000000000004E-2</c:v>
                </c:pt>
                <c:pt idx="204">
                  <c:v>4.4999999999999998E-2</c:v>
                </c:pt>
                <c:pt idx="205">
                  <c:v>4.4999999999999998E-2</c:v>
                </c:pt>
                <c:pt idx="206">
                  <c:v>4.5999999999999999E-2</c:v>
                </c:pt>
                <c:pt idx="207">
                  <c:v>4.5999999999999999E-2</c:v>
                </c:pt>
                <c:pt idx="208">
                  <c:v>4.5999999999999999E-2</c:v>
                </c:pt>
                <c:pt idx="209">
                  <c:v>4.5999999999999999E-2</c:v>
                </c:pt>
                <c:pt idx="210">
                  <c:v>4.7E-2</c:v>
                </c:pt>
                <c:pt idx="211">
                  <c:v>4.7E-2</c:v>
                </c:pt>
                <c:pt idx="212">
                  <c:v>4.7E-2</c:v>
                </c:pt>
                <c:pt idx="213">
                  <c:v>4.8000000000000001E-2</c:v>
                </c:pt>
                <c:pt idx="214">
                  <c:v>4.8000000000000001E-2</c:v>
                </c:pt>
                <c:pt idx="215">
                  <c:v>4.8000000000000001E-2</c:v>
                </c:pt>
                <c:pt idx="216">
                  <c:v>4.8000000000000001E-2</c:v>
                </c:pt>
                <c:pt idx="217">
                  <c:v>4.9000000000000002E-2</c:v>
                </c:pt>
                <c:pt idx="218">
                  <c:v>0.05</c:v>
                </c:pt>
                <c:pt idx="219">
                  <c:v>5.0999999999999997E-2</c:v>
                </c:pt>
                <c:pt idx="220">
                  <c:v>5.2000000000000005E-2</c:v>
                </c:pt>
                <c:pt idx="221">
                  <c:v>5.4000000000000006E-2</c:v>
                </c:pt>
                <c:pt idx="222">
                  <c:v>5.5E-2</c:v>
                </c:pt>
                <c:pt idx="223">
                  <c:v>5.5E-2</c:v>
                </c:pt>
                <c:pt idx="224">
                  <c:v>5.5999999999999994E-2</c:v>
                </c:pt>
                <c:pt idx="225">
                  <c:v>5.7999999999999996E-2</c:v>
                </c:pt>
                <c:pt idx="226">
                  <c:v>6.0999999999999999E-2</c:v>
                </c:pt>
                <c:pt idx="227">
                  <c:v>6.5000000000000002E-2</c:v>
                </c:pt>
                <c:pt idx="228">
                  <c:v>7.400000000000001E-2</c:v>
                </c:pt>
                <c:pt idx="229">
                  <c:v>7.9000000000000001E-2</c:v>
                </c:pt>
                <c:pt idx="230">
                  <c:v>8.199999999999999E-2</c:v>
                </c:pt>
                <c:pt idx="231">
                  <c:v>8.3000000000000004E-2</c:v>
                </c:pt>
                <c:pt idx="232">
                  <c:v>8.3000000000000004E-2</c:v>
                </c:pt>
                <c:pt idx="233">
                  <c:v>8.3000000000000004E-2</c:v>
                </c:pt>
                <c:pt idx="234">
                  <c:v>8.199999999999999E-2</c:v>
                </c:pt>
                <c:pt idx="235">
                  <c:v>8.1000000000000003E-2</c:v>
                </c:pt>
                <c:pt idx="236">
                  <c:v>7.9000000000000001E-2</c:v>
                </c:pt>
                <c:pt idx="237">
                  <c:v>7.8E-2</c:v>
                </c:pt>
                <c:pt idx="238">
                  <c:v>7.8E-2</c:v>
                </c:pt>
                <c:pt idx="239">
                  <c:v>7.6999999999999999E-2</c:v>
                </c:pt>
                <c:pt idx="240">
                  <c:v>7.6999999999999999E-2</c:v>
                </c:pt>
                <c:pt idx="241">
                  <c:v>7.6999999999999999E-2</c:v>
                </c:pt>
                <c:pt idx="242">
                  <c:v>7.5999999999999998E-2</c:v>
                </c:pt>
                <c:pt idx="243">
                  <c:v>7.4999999999999997E-2</c:v>
                </c:pt>
                <c:pt idx="244">
                  <c:v>7.400000000000001E-2</c:v>
                </c:pt>
                <c:pt idx="245">
                  <c:v>7.2999999999999995E-2</c:v>
                </c:pt>
                <c:pt idx="246">
                  <c:v>7.2999999999999995E-2</c:v>
                </c:pt>
                <c:pt idx="247">
                  <c:v>7.2000000000000008E-2</c:v>
                </c:pt>
                <c:pt idx="248">
                  <c:v>7.2000000000000008E-2</c:v>
                </c:pt>
                <c:pt idx="249">
                  <c:v>7.2000000000000008E-2</c:v>
                </c:pt>
                <c:pt idx="250">
                  <c:v>7.0999999999999994E-2</c:v>
                </c:pt>
                <c:pt idx="251">
                  <c:v>7.0000000000000007E-2</c:v>
                </c:pt>
                <c:pt idx="252">
                  <c:v>6.8000000000000005E-2</c:v>
                </c:pt>
                <c:pt idx="253">
                  <c:v>6.7000000000000004E-2</c:v>
                </c:pt>
                <c:pt idx="254">
                  <c:v>6.7000000000000004E-2</c:v>
                </c:pt>
                <c:pt idx="255">
                  <c:v>6.7000000000000004E-2</c:v>
                </c:pt>
                <c:pt idx="256">
                  <c:v>6.7000000000000004E-2</c:v>
                </c:pt>
                <c:pt idx="257">
                  <c:v>6.7000000000000004E-2</c:v>
                </c:pt>
                <c:pt idx="258">
                  <c:v>6.7000000000000004E-2</c:v>
                </c:pt>
                <c:pt idx="259">
                  <c:v>6.6000000000000003E-2</c:v>
                </c:pt>
                <c:pt idx="260">
                  <c:v>6.4000000000000001E-2</c:v>
                </c:pt>
                <c:pt idx="261">
                  <c:v>6.2E-2</c:v>
                </c:pt>
                <c:pt idx="262">
                  <c:v>0.06</c:v>
                </c:pt>
                <c:pt idx="263">
                  <c:v>5.7999999999999996E-2</c:v>
                </c:pt>
                <c:pt idx="264">
                  <c:v>5.7000000000000002E-2</c:v>
                </c:pt>
                <c:pt idx="265">
                  <c:v>5.7000000000000002E-2</c:v>
                </c:pt>
                <c:pt idx="266">
                  <c:v>5.7000000000000002E-2</c:v>
                </c:pt>
                <c:pt idx="267">
                  <c:v>5.5999999999999994E-2</c:v>
                </c:pt>
                <c:pt idx="268">
                  <c:v>5.7000000000000002E-2</c:v>
                </c:pt>
                <c:pt idx="269">
                  <c:v>5.7000000000000002E-2</c:v>
                </c:pt>
                <c:pt idx="270">
                  <c:v>5.7999999999999996E-2</c:v>
                </c:pt>
                <c:pt idx="271">
                  <c:v>5.7000000000000002E-2</c:v>
                </c:pt>
                <c:pt idx="272">
                  <c:v>5.5999999999999994E-2</c:v>
                </c:pt>
                <c:pt idx="273">
                  <c:v>5.5999999999999994E-2</c:v>
                </c:pt>
                <c:pt idx="274">
                  <c:v>5.5E-2</c:v>
                </c:pt>
                <c:pt idx="275">
                  <c:v>5.4000000000000006E-2</c:v>
                </c:pt>
                <c:pt idx="276">
                  <c:v>5.5E-2</c:v>
                </c:pt>
                <c:pt idx="277">
                  <c:v>5.5E-2</c:v>
                </c:pt>
                <c:pt idx="278">
                  <c:v>5.2000000000000005E-2</c:v>
                </c:pt>
                <c:pt idx="279">
                  <c:v>5.2000000000000005E-2</c:v>
                </c:pt>
                <c:pt idx="280">
                  <c:v>5.0999999999999997E-2</c:v>
                </c:pt>
                <c:pt idx="281">
                  <c:v>5.0999999999999997E-2</c:v>
                </c:pt>
                <c:pt idx="282">
                  <c:v>5.0999999999999997E-2</c:v>
                </c:pt>
                <c:pt idx="283">
                  <c:v>0.05</c:v>
                </c:pt>
                <c:pt idx="284">
                  <c:v>4.9000000000000002E-2</c:v>
                </c:pt>
                <c:pt idx="285">
                  <c:v>4.8000000000000001E-2</c:v>
                </c:pt>
                <c:pt idx="286">
                  <c:v>4.5999999999999999E-2</c:v>
                </c:pt>
                <c:pt idx="287">
                  <c:v>4.5999999999999999E-2</c:v>
                </c:pt>
                <c:pt idx="288">
                  <c:v>4.7E-2</c:v>
                </c:pt>
                <c:pt idx="289">
                  <c:v>4.8000000000000001E-2</c:v>
                </c:pt>
                <c:pt idx="290">
                  <c:v>4.8000000000000001E-2</c:v>
                </c:pt>
                <c:pt idx="291">
                  <c:v>4.7E-2</c:v>
                </c:pt>
                <c:pt idx="292">
                  <c:v>4.5999999999999999E-2</c:v>
                </c:pt>
                <c:pt idx="293">
                  <c:v>4.4999999999999998E-2</c:v>
                </c:pt>
                <c:pt idx="294">
                  <c:v>4.4999999999999998E-2</c:v>
                </c:pt>
                <c:pt idx="295">
                  <c:v>4.2999999999999997E-2</c:v>
                </c:pt>
                <c:pt idx="296">
                  <c:v>4.0999999999999995E-2</c:v>
                </c:pt>
                <c:pt idx="297">
                  <c:v>3.9E-2</c:v>
                </c:pt>
                <c:pt idx="298">
                  <c:v>3.7000000000000005E-2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675072"/>
        <c:axId val="46676608"/>
      </c:lineChart>
      <c:catAx>
        <c:axId val="4667507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6676608"/>
        <c:crosses val="autoZero"/>
        <c:auto val="1"/>
        <c:lblAlgn val="ctr"/>
        <c:lblOffset val="100"/>
        <c:tickLblSkip val="5"/>
        <c:tickMarkSkip val="12"/>
        <c:noMultiLvlLbl val="0"/>
      </c:catAx>
      <c:valAx>
        <c:axId val="466766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6675072"/>
        <c:crosses val="autoZero"/>
        <c:crossBetween val="between"/>
      </c:valAx>
      <c:catAx>
        <c:axId val="46702976"/>
        <c:scaling>
          <c:orientation val="minMax"/>
        </c:scaling>
        <c:delete val="1"/>
        <c:axPos val="b"/>
        <c:majorTickMark val="out"/>
        <c:minorTickMark val="none"/>
        <c:tickLblPos val="nextTo"/>
        <c:crossAx val="46704512"/>
        <c:crosses val="autoZero"/>
        <c:auto val="1"/>
        <c:lblAlgn val="ctr"/>
        <c:lblOffset val="100"/>
        <c:noMultiLvlLbl val="0"/>
      </c:catAx>
      <c:valAx>
        <c:axId val="46704512"/>
        <c:scaling>
          <c:orientation val="minMax"/>
          <c:max val="1"/>
        </c:scaling>
        <c:delete val="0"/>
        <c:axPos val="r"/>
        <c:numFmt formatCode="General" sourceLinked="1"/>
        <c:majorTickMark val="none"/>
        <c:minorTickMark val="none"/>
        <c:tickLblPos val="none"/>
        <c:crossAx val="46702976"/>
        <c:crosses val="max"/>
        <c:crossBetween val="between"/>
      </c:valAx>
      <c:spPr>
        <a:ln w="3175">
          <a:solidFill>
            <a:schemeClr val="bg1">
              <a:lumMod val="65000"/>
            </a:schemeClr>
          </a:solidFill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18427717245404626"/>
          <c:y val="0.23395713035870516"/>
          <c:w val="0.23170645418825631"/>
          <c:h val="0.1289546123807695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503772920274115E-2"/>
          <c:y val="0.14418317669968672"/>
          <c:w val="0.9350745880805913"/>
          <c:h val="0.7587708492083651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'Wage and Salary Disb'!$D$2</c:f>
              <c:strCache>
                <c:ptCount val="1"/>
                <c:pt idx="0">
                  <c:v>Feb'14 MMB Forecast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3175">
              <a:solidFill>
                <a:schemeClr val="tx1"/>
              </a:solidFill>
            </a:ln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'Wage and Salary Disb'!$A$88:$A$94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'Wage and Salary Disb'!$E$88:$E$94</c:f>
              <c:numCache>
                <c:formatCode>_(* #,##0.00_);_(* \(#,##0.00\);_(* "-"??_);_(@_)</c:formatCode>
                <c:ptCount val="7"/>
                <c:pt idx="0">
                  <c:v>3.4644854029489913</c:v>
                </c:pt>
                <c:pt idx="1">
                  <c:v>4.9828973479011163</c:v>
                </c:pt>
                <c:pt idx="2">
                  <c:v>5.3276459791992137</c:v>
                </c:pt>
                <c:pt idx="3">
                  <c:v>5.1517449458687636</c:v>
                </c:pt>
                <c:pt idx="4">
                  <c:v>4.7459031485914016</c:v>
                </c:pt>
                <c:pt idx="5">
                  <c:v>4.270123782318902</c:v>
                </c:pt>
                <c:pt idx="6">
                  <c:v>3.9926945771284084</c:v>
                </c:pt>
              </c:numCache>
            </c:numRef>
          </c:val>
        </c:ser>
        <c:ser>
          <c:idx val="0"/>
          <c:order val="1"/>
          <c:tx>
            <c:strRef>
              <c:f>'Wage and Salary Disb'!$B$2</c:f>
              <c:strCache>
                <c:ptCount val="1"/>
                <c:pt idx="0">
                  <c:v>Nov'14 MMB Forecast</c:v>
                </c:pt>
              </c:strCache>
            </c:strRef>
          </c:tx>
          <c:spPr>
            <a:solidFill>
              <a:srgbClr val="002060"/>
            </a:solidFill>
            <a:ln w="3175">
              <a:solidFill>
                <a:sysClr val="windowText" lastClr="000000"/>
              </a:solidFill>
            </a:ln>
          </c:spPr>
          <c:invertIfNegative val="0"/>
          <c:dPt>
            <c:idx val="40"/>
            <c:invertIfNegative val="0"/>
            <c:bubble3D val="0"/>
          </c:dPt>
          <c:dPt>
            <c:idx val="41"/>
            <c:invertIfNegative val="0"/>
            <c:bubble3D val="0"/>
          </c:dPt>
          <c:dPt>
            <c:idx val="42"/>
            <c:invertIfNegative val="0"/>
            <c:bubble3D val="0"/>
          </c:dPt>
          <c:dPt>
            <c:idx val="43"/>
            <c:invertIfNegative val="0"/>
            <c:bubble3D val="0"/>
          </c:dPt>
          <c:dLbls>
            <c:numFmt formatCode="#,##0.0" sourceLinked="0"/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'Wage and Salary Disb'!$A$88:$A$94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'Wage and Salary Disb'!$C$88:$C$94</c:f>
              <c:numCache>
                <c:formatCode>_(* #,##0.00_);_(* \(#,##0.00\);_(* "-"??_);_(@_)</c:formatCode>
                <c:ptCount val="7"/>
                <c:pt idx="0">
                  <c:v>3.0708443937219609</c:v>
                </c:pt>
                <c:pt idx="1">
                  <c:v>3.883904644892211</c:v>
                </c:pt>
                <c:pt idx="2">
                  <c:v>4.4199481018503572</c:v>
                </c:pt>
                <c:pt idx="3">
                  <c:v>4.5740206185566956</c:v>
                </c:pt>
                <c:pt idx="4">
                  <c:v>4.6704943373607977</c:v>
                </c:pt>
                <c:pt idx="5">
                  <c:v>4.534426377733225</c:v>
                </c:pt>
                <c:pt idx="6">
                  <c:v>4.4588282781686139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6770048"/>
        <c:axId val="46771584"/>
      </c:barChart>
      <c:catAx>
        <c:axId val="46770048"/>
        <c:scaling>
          <c:orientation val="minMax"/>
        </c:scaling>
        <c:delete val="0"/>
        <c:axPos val="b"/>
        <c:numFmt formatCode="00" sourceLinked="0"/>
        <c:majorTickMark val="out"/>
        <c:minorTickMark val="none"/>
        <c:tickLblPos val="low"/>
        <c:spPr>
          <a:noFill/>
          <a:ln w="3175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6771584"/>
        <c:crosses val="autoZero"/>
        <c:auto val="1"/>
        <c:lblAlgn val="ctr"/>
        <c:lblOffset val="100"/>
        <c:tickLblSkip val="1"/>
        <c:noMultiLvlLbl val="0"/>
      </c:catAx>
      <c:valAx>
        <c:axId val="46771584"/>
        <c:scaling>
          <c:orientation val="minMax"/>
          <c:max val="7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677004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67694066279098286"/>
          <c:y val="0.11476377952755905"/>
          <c:w val="0.29764048724678649"/>
          <c:h val="0.1357766286676852"/>
        </c:manualLayout>
      </c:layout>
      <c:overlay val="0"/>
    </c:legend>
    <c:plotVisOnly val="1"/>
    <c:dispBlanksAs val="gap"/>
    <c:showDLblsOverMax val="0"/>
  </c:chart>
  <c:spPr>
    <a:ln w="9525"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0.97725</cdr:y>
    </cdr:from>
    <cdr:to>
      <cdr:x>0</cdr:x>
      <cdr:y>0.98306</cdr:y>
    </cdr:to>
    <cdr:sp macro="" textlink="">
      <cdr:nvSpPr>
        <cdr:cNvPr id="3" name="TextBox 4"/>
        <cdr:cNvSpPr txBox="1"/>
      </cdr:nvSpPr>
      <cdr:spPr>
        <a:xfrm xmlns:a="http://schemas.openxmlformats.org/drawingml/2006/main">
          <a:off x="0" y="3068769"/>
          <a:ext cx="3526162" cy="1991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dirty="0"/>
            <a:t>Source: MN Department</a:t>
          </a:r>
          <a:r>
            <a:rPr lang="en-US" sz="800" baseline="0" dirty="0"/>
            <a:t> of Employment and Economic Development (DEED)</a:t>
          </a:r>
        </a:p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9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                                                                     </a:t>
          </a:r>
          <a:endParaRPr lang="en-US" sz="900" baseline="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 xmlns:a="http://schemas.openxmlformats.org/drawingml/2006/main">
          <a:pPr algn="ctr"/>
          <a:endParaRPr lang="en-US" sz="1000" baseline="0" dirty="0"/>
        </a:p>
      </cdr:txBody>
    </cdr:sp>
  </cdr:relSizeAnchor>
  <cdr:relSizeAnchor xmlns:cdr="http://schemas.openxmlformats.org/drawingml/2006/chartDrawing">
    <cdr:from>
      <cdr:x>0.05965</cdr:x>
      <cdr:y>0</cdr:y>
    </cdr:from>
    <cdr:to>
      <cdr:x>0.72044</cdr:x>
      <cdr:y>0.09712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22735" y="-1447800"/>
          <a:ext cx="5790503" cy="525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latin typeface="+mn-lt"/>
            </a:rPr>
            <a:t>Minnesota </a:t>
          </a:r>
          <a:r>
            <a:rPr lang="en-US" sz="1600" b="1" dirty="0" smtClean="0">
              <a:latin typeface="+mn-lt"/>
            </a:rPr>
            <a:t>non-Farm Employment </a:t>
          </a:r>
          <a:r>
            <a:rPr lang="en-US" sz="1600" b="1" dirty="0">
              <a:latin typeface="+mn-lt"/>
            </a:rPr>
            <a:t>Change by </a:t>
          </a:r>
          <a:r>
            <a:rPr lang="en-US" sz="1600" b="1" dirty="0" smtClean="0">
              <a:latin typeface="+mn-lt"/>
            </a:rPr>
            <a:t>Industry </a:t>
          </a:r>
          <a:r>
            <a:rPr lang="en-US" sz="1800" b="1" dirty="0" smtClean="0">
              <a:latin typeface="+mn-lt"/>
            </a:rPr>
            <a:t> </a:t>
          </a:r>
        </a:p>
        <a:p xmlns:a="http://schemas.openxmlformats.org/drawingml/2006/main">
          <a:r>
            <a:rPr lang="en-US" sz="1400" dirty="0" smtClean="0"/>
            <a:t>June</a:t>
          </a:r>
          <a:r>
            <a:rPr lang="en-US" sz="1400" dirty="0" smtClean="0">
              <a:latin typeface="+mn-lt"/>
            </a:rPr>
            <a:t> 2009 </a:t>
          </a:r>
          <a:r>
            <a:rPr lang="en-US" sz="1400" dirty="0">
              <a:latin typeface="+mn-lt"/>
            </a:rPr>
            <a:t>to </a:t>
          </a:r>
          <a:r>
            <a:rPr lang="en-US" sz="1400" dirty="0" smtClean="0"/>
            <a:t>June</a:t>
          </a:r>
          <a:r>
            <a:rPr lang="en-US" sz="1400" dirty="0" smtClean="0">
              <a:latin typeface="+mn-lt"/>
            </a:rPr>
            <a:t> 2014</a:t>
          </a:r>
          <a:endParaRPr lang="en-US" sz="1100" dirty="0">
            <a:latin typeface="+mn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0.78641</cdr:x>
      <cdr:y>0.13333</cdr:y>
    </cdr:from>
    <cdr:to>
      <cdr:x>0.82017</cdr:x>
      <cdr:y>0.16653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6172201" y="609600"/>
          <a:ext cx="264969" cy="15179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75000"/>
          </a:schemeClr>
        </a:solidFill>
        <a:ln xmlns:a="http://schemas.openxmlformats.org/drawingml/2006/main" w="127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0.82274</cdr:x>
      <cdr:y>0.11667</cdr:y>
    </cdr:from>
    <cdr:to>
      <cdr:x>1</cdr:x>
      <cdr:y>0.21967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457358" y="533400"/>
          <a:ext cx="1391243" cy="4709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b="1" dirty="0"/>
            <a:t>= U.S. Recession</a:t>
          </a:r>
        </a:p>
      </cdr:txBody>
    </cdr:sp>
  </cdr:relSizeAnchor>
  <cdr:relSizeAnchor xmlns:cdr="http://schemas.openxmlformats.org/drawingml/2006/chartDrawing">
    <cdr:from>
      <cdr:x>0.00563</cdr:x>
      <cdr:y>0.00432</cdr:y>
    </cdr:from>
    <cdr:to>
      <cdr:x>0.00563</cdr:x>
      <cdr:y>0.00432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9050" y="0"/>
          <a:ext cx="4572000" cy="1958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b="1"/>
            <a:t>Minnesota</a:t>
          </a:r>
          <a:r>
            <a:rPr lang="en-US" sz="1200" b="1" baseline="0"/>
            <a:t> Unemployment Rate</a:t>
          </a:r>
          <a:endParaRPr lang="en-US" sz="1200" b="1"/>
        </a:p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000" b="0">
              <a:latin typeface="Calibri"/>
            </a:rPr>
            <a:t>Monthly,</a:t>
          </a:r>
          <a:r>
            <a:rPr lang="en-US" sz="1000" b="0" baseline="0">
              <a:latin typeface="Calibri"/>
            </a:rPr>
            <a:t> </a:t>
          </a:r>
          <a:r>
            <a:rPr lang="en-US" sz="1000" b="0">
              <a:latin typeface="Calibri"/>
            </a:rPr>
            <a:t>Seasonally Adjusted</a:t>
          </a:r>
          <a:endParaRPr lang="en-US" sz="1000" b="0"/>
        </a:p>
        <a:p xmlns:a="http://schemas.openxmlformats.org/drawingml/2006/main">
          <a:pPr algn="ctr"/>
          <a:endParaRPr lang="en-US" sz="1200" b="1"/>
        </a:p>
      </cdr:txBody>
    </cdr:sp>
  </cdr:relSizeAnchor>
  <cdr:relSizeAnchor xmlns:cdr="http://schemas.openxmlformats.org/drawingml/2006/chartDrawing">
    <cdr:from>
      <cdr:x>0.00563</cdr:x>
      <cdr:y>0.98989</cdr:y>
    </cdr:from>
    <cdr:to>
      <cdr:x>0.00563</cdr:x>
      <cdr:y>0.98989</cdr:y>
    </cdr:to>
    <cdr:sp macro="" textlink="">
      <cdr:nvSpPr>
        <cdr:cNvPr id="6" name="TextBox 3"/>
        <cdr:cNvSpPr txBox="1"/>
      </cdr:nvSpPr>
      <cdr:spPr>
        <a:xfrm xmlns:a="http://schemas.openxmlformats.org/drawingml/2006/main">
          <a:off x="0" y="3057525"/>
          <a:ext cx="4572000" cy="755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800"/>
            <a:t>Source:</a:t>
          </a:r>
          <a:r>
            <a:rPr lang="en-US" sz="800" baseline="0"/>
            <a:t> MN Dept of Employment and Economic Development (DEED)</a:t>
          </a:r>
          <a:endParaRPr lang="en-US" sz="800"/>
        </a:p>
      </cdr:txBody>
    </cdr:sp>
  </cdr:relSizeAnchor>
  <cdr:relSizeAnchor xmlns:cdr="http://schemas.openxmlformats.org/drawingml/2006/chartDrawing">
    <cdr:from>
      <cdr:x>0.01942</cdr:x>
      <cdr:y>0.01667</cdr:y>
    </cdr:from>
    <cdr:to>
      <cdr:x>0.42718</cdr:x>
      <cdr:y>0.06667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52401" y="76200"/>
          <a:ext cx="3200401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/>
          <a:r>
            <a:rPr lang="en-US" sz="1600" b="1" dirty="0"/>
            <a:t>Unemployment</a:t>
          </a:r>
          <a:r>
            <a:rPr lang="en-US" sz="1600" b="1" baseline="0" dirty="0"/>
            <a:t> Rate</a:t>
          </a:r>
          <a:endParaRPr lang="en-US" sz="1600" b="1" dirty="0"/>
        </a:p>
        <a:p xmlns:a="http://schemas.openxmlformats.org/drawingml/2006/main">
          <a:pPr algn="l"/>
          <a:r>
            <a:rPr lang="en-US" sz="1400" b="0" dirty="0"/>
            <a:t>Monthly,</a:t>
          </a:r>
          <a:r>
            <a:rPr lang="en-US" sz="1400" b="0" baseline="0" dirty="0"/>
            <a:t> </a:t>
          </a:r>
          <a:r>
            <a:rPr lang="en-US" sz="1400" b="0" dirty="0"/>
            <a:t>Seasonally Adjusted</a:t>
          </a:r>
          <a:endParaRPr lang="en-US" sz="2000" b="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0.3464</cdr:x>
      <cdr:y>0.03854</cdr:y>
    </cdr:from>
    <cdr:to>
      <cdr:x>0.74681</cdr:x>
      <cdr:y>0.10149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02797" y="242161"/>
          <a:ext cx="3470974" cy="3955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0.35851</cdr:x>
      <cdr:y>0.0018</cdr:y>
    </cdr:from>
    <cdr:to>
      <cdr:x>0.72074</cdr:x>
      <cdr:y>0.14826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07733" y="11328"/>
          <a:ext cx="3140021" cy="9202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0.34268</cdr:x>
      <cdr:y>0.03135</cdr:y>
    </cdr:from>
    <cdr:to>
      <cdr:x>0.6779</cdr:x>
      <cdr:y>0.10843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970508" y="196985"/>
          <a:ext cx="2905933" cy="4843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0.35851</cdr:x>
      <cdr:y>0.0018</cdr:y>
    </cdr:from>
    <cdr:to>
      <cdr:x>0.72074</cdr:x>
      <cdr:y>0.14826</cdr:y>
    </cdr:to>
    <cdr:sp macro="" textlink="">
      <cdr:nvSpPr>
        <cdr:cNvPr id="9" name="TextBox 2"/>
        <cdr:cNvSpPr txBox="1"/>
      </cdr:nvSpPr>
      <cdr:spPr>
        <a:xfrm xmlns:a="http://schemas.openxmlformats.org/drawingml/2006/main">
          <a:off x="3107733" y="11328"/>
          <a:ext cx="3140021" cy="9202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0.34268</cdr:x>
      <cdr:y>0.03135</cdr:y>
    </cdr:from>
    <cdr:to>
      <cdr:x>0.6779</cdr:x>
      <cdr:y>0.10843</cdr:y>
    </cdr:to>
    <cdr:sp macro="" textlink="">
      <cdr:nvSpPr>
        <cdr:cNvPr id="10" name="TextBox 3"/>
        <cdr:cNvSpPr txBox="1"/>
      </cdr:nvSpPr>
      <cdr:spPr>
        <a:xfrm xmlns:a="http://schemas.openxmlformats.org/drawingml/2006/main">
          <a:off x="2970508" y="196985"/>
          <a:ext cx="2905933" cy="4843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0.3464</cdr:x>
      <cdr:y>0.03854</cdr:y>
    </cdr:from>
    <cdr:to>
      <cdr:x>0.74681</cdr:x>
      <cdr:y>0.10149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002797" y="242161"/>
          <a:ext cx="3470974" cy="3955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0.35851</cdr:x>
      <cdr:y>0.0018</cdr:y>
    </cdr:from>
    <cdr:to>
      <cdr:x>0.72074</cdr:x>
      <cdr:y>0.14826</cdr:y>
    </cdr:to>
    <cdr:sp macro="" textlink="">
      <cdr:nvSpPr>
        <cdr:cNvPr id="11" name="TextBox 2"/>
        <cdr:cNvSpPr txBox="1"/>
      </cdr:nvSpPr>
      <cdr:spPr>
        <a:xfrm xmlns:a="http://schemas.openxmlformats.org/drawingml/2006/main">
          <a:off x="3107733" y="11328"/>
          <a:ext cx="3140021" cy="9202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0.34268</cdr:x>
      <cdr:y>0.03135</cdr:y>
    </cdr:from>
    <cdr:to>
      <cdr:x>0.6779</cdr:x>
      <cdr:y>0.10843</cdr:y>
    </cdr:to>
    <cdr:sp macro="" textlink="">
      <cdr:nvSpPr>
        <cdr:cNvPr id="12" name="TextBox 3"/>
        <cdr:cNvSpPr txBox="1"/>
      </cdr:nvSpPr>
      <cdr:spPr>
        <a:xfrm xmlns:a="http://schemas.openxmlformats.org/drawingml/2006/main">
          <a:off x="2970508" y="196985"/>
          <a:ext cx="2905933" cy="4843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0.03738</cdr:x>
      <cdr:y>0</cdr:y>
    </cdr:from>
    <cdr:to>
      <cdr:x>0.89363</cdr:x>
      <cdr:y>0.19298</cdr:y>
    </cdr:to>
    <cdr:sp macro="" textlink="">
      <cdr:nvSpPr>
        <cdr:cNvPr id="13" name="TextBox 4"/>
        <cdr:cNvSpPr txBox="1"/>
      </cdr:nvSpPr>
      <cdr:spPr>
        <a:xfrm xmlns:a="http://schemas.openxmlformats.org/drawingml/2006/main">
          <a:off x="304800" y="-1371600"/>
          <a:ext cx="6981348" cy="9117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l"/>
          <a:r>
            <a:rPr lang="en-US" sz="1600" b="1" baseline="0" dirty="0"/>
            <a:t>Minnesota Nominal Wage and Salary Disbursements</a:t>
          </a:r>
        </a:p>
        <a:p xmlns:a="http://schemas.openxmlformats.org/drawingml/2006/main">
          <a:pPr algn="l"/>
          <a:r>
            <a:rPr lang="en-US" sz="1400" b="0" baseline="0" dirty="0">
              <a:latin typeface="+mn-lt"/>
              <a:ea typeface="+mn-ea"/>
              <a:cs typeface="+mn-cs"/>
            </a:rPr>
            <a:t>Annual Percent Change</a:t>
          </a:r>
          <a:endParaRPr lang="en-US" sz="1600" b="0" baseline="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501" cy="4658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763" y="0"/>
            <a:ext cx="3013500" cy="4658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8E5D8-14B9-4E9E-8B6E-B831C49AB2CB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658"/>
            <a:ext cx="3013501" cy="4658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763" y="8841658"/>
            <a:ext cx="3013500" cy="4658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85FD3-47B8-4F38-BA92-48FFD1131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86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13763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59" tIns="46580" rIns="93159" bIns="4658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1075" y="1"/>
            <a:ext cx="3013763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59" tIns="46580" rIns="93159" bIns="4658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98500"/>
            <a:ext cx="4652962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312" y="4421822"/>
            <a:ext cx="5100214" cy="418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59" tIns="46580" rIns="93159" bIns="46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5"/>
            <a:ext cx="3013763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59" tIns="46580" rIns="93159" bIns="4658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1075" y="8843645"/>
            <a:ext cx="3013763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59" tIns="46580" rIns="93159" bIns="4658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79953C-376D-461C-99D1-55BF4C4AA5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343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83422-E820-4C40-8F68-DC209A4FB2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18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8BD6E4-AE83-4166-9DCF-050937DC0EF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458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9953C-376D-461C-99D1-55BF4C4AA5FF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647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9953C-376D-461C-99D1-55BF4C4AA5FF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375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9953C-376D-461C-99D1-55BF4C4AA5FF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6297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83422-E820-4C40-8F68-DC209A4FB2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48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0F1-20E2-4310-8C24-FBE2245A7FFB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BAA9-CC8D-445F-930C-FFDC12BC4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12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0F1-20E2-4310-8C24-FBE2245A7FFB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BAA9-CC8D-445F-930C-FFDC12BC4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08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0F1-20E2-4310-8C24-FBE2245A7FFB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BAA9-CC8D-445F-930C-FFDC12BC4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00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0F1-20E2-4310-8C24-FBE2245A7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BAA9-CC8D-445F-930C-FFDC12BC4E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6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0F1-20E2-4310-8C24-FBE2245A7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BAA9-CC8D-445F-930C-FFDC12BC4E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112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0F1-20E2-4310-8C24-FBE2245A7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BAA9-CC8D-445F-930C-FFDC12BC4E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30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0F1-20E2-4310-8C24-FBE2245A7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BAA9-CC8D-445F-930C-FFDC12BC4E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477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0F1-20E2-4310-8C24-FBE2245A7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BAA9-CC8D-445F-930C-FFDC12BC4E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74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0F1-20E2-4310-8C24-FBE2245A7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BAA9-CC8D-445F-930C-FFDC12BC4E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419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0F1-20E2-4310-8C24-FBE2245A7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BAA9-CC8D-445F-930C-FFDC12BC4E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997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0F1-20E2-4310-8C24-FBE2245A7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BAA9-CC8D-445F-930C-FFDC12BC4E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75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0F1-20E2-4310-8C24-FBE2245A7FFB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BAA9-CC8D-445F-930C-FFDC12BC4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05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0F1-20E2-4310-8C24-FBE2245A7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BAA9-CC8D-445F-930C-FFDC12BC4E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937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0F1-20E2-4310-8C24-FBE2245A7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BAA9-CC8D-445F-930C-FFDC12BC4E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247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0F1-20E2-4310-8C24-FBE2245A7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BAA9-CC8D-445F-930C-FFDC12BC4E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51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0F1-20E2-4310-8C24-FBE2245A7FFB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BAA9-CC8D-445F-930C-FFDC12BC4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52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0F1-20E2-4310-8C24-FBE2245A7FFB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BAA9-CC8D-445F-930C-FFDC12BC4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8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0F1-20E2-4310-8C24-FBE2245A7FFB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BAA9-CC8D-445F-930C-FFDC12BC4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85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0F1-20E2-4310-8C24-FBE2245A7FFB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BAA9-CC8D-445F-930C-FFDC12BC4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34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0F1-20E2-4310-8C24-FBE2245A7FFB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BAA9-CC8D-445F-930C-FFDC12BC4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5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0F1-20E2-4310-8C24-FBE2245A7FFB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BAA9-CC8D-445F-930C-FFDC12BC4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47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0F1-20E2-4310-8C24-FBE2245A7FFB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BAA9-CC8D-445F-930C-FFDC12BC4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90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D30F1-20E2-4310-8C24-FBE2245A7FFB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3BAA9-CC8D-445F-930C-FFDC12BC4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2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D30F1-20E2-4310-8C24-FBE2245A7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3BAA9-CC8D-445F-930C-FFDC12BC4E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22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65" y="-76200"/>
            <a:ext cx="9251407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731368" y="2671931"/>
            <a:ext cx="4117308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Laura </a:t>
            </a:r>
            <a:r>
              <a:rPr lang="en-US" sz="2400" b="1" dirty="0" err="1" smtClean="0">
                <a:solidFill>
                  <a:schemeClr val="bg1"/>
                </a:solidFill>
              </a:rPr>
              <a:t>Kalambokidis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One Minnesota Conference</a:t>
            </a:r>
            <a:r>
              <a:rPr lang="en-US" sz="2400" b="1" dirty="0">
                <a:solidFill>
                  <a:schemeClr val="bg1"/>
                </a:solidFill>
              </a:rPr>
              <a:t/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January 7, 2015</a:t>
            </a:r>
            <a:r>
              <a:rPr lang="en-US" sz="2400" b="1" dirty="0">
                <a:solidFill>
                  <a:schemeClr val="bg1"/>
                </a:solidFill>
              </a:rPr>
              <a:t/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Minneapolis, </a:t>
            </a:r>
            <a:r>
              <a:rPr lang="en-US" sz="2400" b="1" dirty="0">
                <a:solidFill>
                  <a:schemeClr val="bg1"/>
                </a:solidFill>
              </a:rPr>
              <a:t>MN</a:t>
            </a:r>
            <a:br>
              <a:rPr lang="en-US" sz="2400" b="1" dirty="0">
                <a:solidFill>
                  <a:schemeClr val="bg1"/>
                </a:solidFill>
              </a:rPr>
            </a:b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805" y="4576931"/>
            <a:ext cx="8631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Minnesota’s Economic Outlook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8341327" y="6331257"/>
            <a:ext cx="300220" cy="300220"/>
          </a:xfrm>
          <a:prstGeom prst="rect">
            <a:avLst/>
          </a:prstGeom>
          <a:noFill/>
          <a:ln w="762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8507841" y="6168537"/>
            <a:ext cx="300220" cy="300220"/>
          </a:xfrm>
          <a:prstGeom prst="rect">
            <a:avLst/>
          </a:prstGeom>
          <a:solidFill>
            <a:srgbClr val="002060">
              <a:alpha val="0"/>
            </a:srgbClr>
          </a:solidFill>
          <a:ln w="7620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74129" y="6051945"/>
            <a:ext cx="41173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MINNESOTA MANAGEMENT &amp; </a:t>
            </a:r>
            <a:r>
              <a:rPr lang="en-US" sz="1600" b="1" dirty="0" smtClean="0">
                <a:solidFill>
                  <a:schemeClr val="bg1"/>
                </a:solidFill>
              </a:rPr>
              <a:t>BUDGET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MMB.STATE.MN.US</a:t>
            </a:r>
          </a:p>
        </p:txBody>
      </p:sp>
    </p:spTree>
    <p:extLst>
      <p:ext uri="{BB962C8B-B14F-4D97-AF65-F5344CB8AC3E}">
        <p14:creationId xmlns:p14="http://schemas.microsoft.com/office/powerpoint/2010/main" val="195130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0756747"/>
              </p:ext>
            </p:extLst>
          </p:nvPr>
        </p:nvGraphicFramePr>
        <p:xfrm>
          <a:off x="152400" y="1447800"/>
          <a:ext cx="8763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76200" y="6591668"/>
            <a:ext cx="6988374" cy="295300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Source:</a:t>
            </a:r>
            <a:r>
              <a:rPr lang="en-US" sz="1200" baseline="0" dirty="0"/>
              <a:t> MN Department of Employment and Economic Development (DEED)</a:t>
            </a:r>
            <a:endParaRPr lang="en-US" sz="1200" baseline="0" dirty="0">
              <a:solidFill>
                <a:sysClr val="windowText" lastClr="000000"/>
              </a:solidFill>
              <a:latin typeface="Calibri"/>
            </a:endParaRPr>
          </a:p>
          <a:p>
            <a:pPr algn="l"/>
            <a:endParaRPr lang="en-US" sz="1200" baseline="0" dirty="0"/>
          </a:p>
          <a:p>
            <a:pPr algn="l"/>
            <a:endParaRPr lang="en-US" sz="12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 vert="horz" anchor="b">
            <a:noAutofit/>
          </a:bodyPr>
          <a:lstStyle/>
          <a:p>
            <a:pPr algn="ctr"/>
            <a:r>
              <a:rPr lang="en-US" sz="3200" b="1" cap="none" dirty="0" smtClean="0">
                <a:solidFill>
                  <a:srgbClr val="002060"/>
                </a:solidFill>
                <a:latin typeface="Calibri" pitchFamily="34" charset="0"/>
              </a:rPr>
              <a:t>Jobs were added across nearly all sectors 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</a:rPr>
              <a:t>d</a:t>
            </a:r>
            <a:r>
              <a:rPr lang="en-US" sz="3200" b="1" cap="none" dirty="0" smtClean="0">
                <a:solidFill>
                  <a:srgbClr val="002060"/>
                </a:solidFill>
                <a:latin typeface="Calibri" pitchFamily="34" charset="0"/>
              </a:rPr>
              <a:t>uring Minnesota’s 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</a:rPr>
              <a:t>r</a:t>
            </a:r>
            <a:r>
              <a:rPr lang="en-US" sz="3200" b="1" cap="none" dirty="0" smtClean="0">
                <a:solidFill>
                  <a:srgbClr val="002060"/>
                </a:solidFill>
                <a:latin typeface="Calibri" pitchFamily="34" charset="0"/>
              </a:rPr>
              <a:t>ecovery</a:t>
            </a:r>
            <a:endParaRPr lang="en-US" sz="3200" b="1" cap="none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2801" y="22860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Surpassed Pre-Recession</a:t>
            </a:r>
            <a:endParaRPr lang="en-US" sz="2000" b="1" dirty="0">
              <a:latin typeface="+mn-lt"/>
            </a:endParaRPr>
          </a:p>
          <a:p>
            <a:pPr algn="ctr"/>
            <a:r>
              <a:rPr lang="en-US" sz="2000" b="1" dirty="0" smtClean="0">
                <a:latin typeface="+mn-lt"/>
              </a:rPr>
              <a:t>Employment Peak in Sept 2013</a:t>
            </a:r>
          </a:p>
          <a:p>
            <a:pPr algn="ctr"/>
            <a:r>
              <a:rPr lang="en-US" sz="1800" dirty="0" smtClean="0">
                <a:latin typeface="+mn-lt"/>
              </a:rPr>
              <a:t>(8-months ahead of U.S. in May 2014) </a:t>
            </a:r>
            <a:endParaRPr lang="en-US" sz="18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4114D-81DC-4F18-AB1E-233AE73DC6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3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0066"/>
                </a:solidFill>
                <a:latin typeface="+mn-lt"/>
              </a:rPr>
              <a:t>Minnesota’s economic </a:t>
            </a:r>
            <a:r>
              <a:rPr lang="en-US" sz="3200" b="1" dirty="0">
                <a:solidFill>
                  <a:srgbClr val="000066"/>
                </a:solidFill>
                <a:latin typeface="+mn-lt"/>
              </a:rPr>
              <a:t>e</a:t>
            </a:r>
            <a:r>
              <a:rPr lang="en-US" sz="3200" b="1" dirty="0" smtClean="0">
                <a:solidFill>
                  <a:srgbClr val="000066"/>
                </a:solidFill>
                <a:latin typeface="+mn-lt"/>
              </a:rPr>
              <a:t>xpansion </a:t>
            </a:r>
            <a:r>
              <a:rPr lang="en-US" sz="3200" b="1" dirty="0">
                <a:solidFill>
                  <a:srgbClr val="000066"/>
                </a:solidFill>
                <a:latin typeface="+mn-lt"/>
              </a:rPr>
              <a:t>c</a:t>
            </a:r>
            <a:r>
              <a:rPr lang="en-US" sz="3200" b="1" dirty="0" smtClean="0">
                <a:solidFill>
                  <a:srgbClr val="000066"/>
                </a:solidFill>
                <a:latin typeface="+mn-lt"/>
              </a:rPr>
              <a:t>ontinues</a:t>
            </a:r>
            <a:endParaRPr lang="en-US" sz="3200" b="1" dirty="0">
              <a:solidFill>
                <a:srgbClr val="000066"/>
              </a:solidFill>
              <a:latin typeface="Arial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1768585"/>
              </p:ext>
            </p:extLst>
          </p:nvPr>
        </p:nvGraphicFramePr>
        <p:xfrm>
          <a:off x="685799" y="1447800"/>
          <a:ext cx="7848601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3"/>
          <p:cNvSpPr txBox="1"/>
          <p:nvPr/>
        </p:nvSpPr>
        <p:spPr>
          <a:xfrm>
            <a:off x="391427" y="6099208"/>
            <a:ext cx="7848601" cy="286893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Source:</a:t>
            </a:r>
            <a:r>
              <a:rPr lang="en-US" sz="1200" baseline="0" dirty="0"/>
              <a:t> Minnesota Department of Employment and Economic Development (DEED)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8263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cs typeface="Arial" charset="0"/>
              </a:rPr>
              <a:t>Minnesota’s leading labor market</a:t>
            </a:r>
            <a:br>
              <a:rPr lang="en-US" sz="3200" b="1" dirty="0" smtClean="0">
                <a:solidFill>
                  <a:srgbClr val="002060"/>
                </a:solidFill>
                <a:cs typeface="Arial" charset="0"/>
              </a:rPr>
            </a:br>
            <a:r>
              <a:rPr lang="en-US" sz="3200" b="1" dirty="0" smtClean="0">
                <a:solidFill>
                  <a:srgbClr val="002060"/>
                </a:solidFill>
                <a:cs typeface="Arial" charset="0"/>
              </a:rPr>
              <a:t>indicators </a:t>
            </a:r>
            <a:r>
              <a:rPr lang="en-US" sz="3200" b="1" dirty="0">
                <a:solidFill>
                  <a:srgbClr val="002060"/>
                </a:solidFill>
                <a:cs typeface="Arial" charset="0"/>
              </a:rPr>
              <a:t>r</a:t>
            </a:r>
            <a:r>
              <a:rPr lang="en-US" sz="3200" b="1" dirty="0" smtClean="0">
                <a:solidFill>
                  <a:srgbClr val="002060"/>
                </a:solidFill>
                <a:cs typeface="Arial" charset="0"/>
              </a:rPr>
              <a:t>emain strong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749554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18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0066"/>
                </a:solidFill>
                <a:latin typeface="+mn-lt"/>
              </a:rPr>
              <a:t>Wage </a:t>
            </a:r>
            <a:r>
              <a:rPr lang="en-US" sz="3200" b="1" dirty="0">
                <a:solidFill>
                  <a:srgbClr val="000066"/>
                </a:solidFill>
                <a:latin typeface="+mn-lt"/>
              </a:rPr>
              <a:t>g</a:t>
            </a:r>
            <a:r>
              <a:rPr lang="en-US" sz="3200" b="1" dirty="0" smtClean="0">
                <a:solidFill>
                  <a:srgbClr val="000066"/>
                </a:solidFill>
                <a:latin typeface="+mn-lt"/>
              </a:rPr>
              <a:t>rowth has not met expectations</a:t>
            </a:r>
            <a:endParaRPr lang="en-US" sz="3200" b="1" dirty="0">
              <a:solidFill>
                <a:srgbClr val="000066"/>
              </a:solidFill>
              <a:latin typeface="Arial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7957845"/>
              </p:ext>
            </p:extLst>
          </p:nvPr>
        </p:nvGraphicFramePr>
        <p:xfrm>
          <a:off x="533400" y="1371600"/>
          <a:ext cx="8153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381000" y="6248400"/>
            <a:ext cx="8093065" cy="283842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Source: U.S. Bureau</a:t>
            </a:r>
            <a:r>
              <a:rPr lang="en-US" sz="1200" baseline="0"/>
              <a:t> of Economic Analysis; IHS Economics; Minnesota Management and Budget (MMB)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6173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66"/>
                </a:solidFill>
                <a:latin typeface="+mn-lt"/>
              </a:rPr>
              <a:t>November 2014 </a:t>
            </a:r>
            <a:r>
              <a:rPr lang="en-US" sz="3200" b="1" dirty="0">
                <a:solidFill>
                  <a:srgbClr val="000066"/>
                </a:solidFill>
                <a:latin typeface="+mn-lt"/>
              </a:rPr>
              <a:t>r</a:t>
            </a:r>
            <a:r>
              <a:rPr lang="en-US" sz="3200" b="1" dirty="0" smtClean="0">
                <a:solidFill>
                  <a:srgbClr val="000066"/>
                </a:solidFill>
                <a:latin typeface="+mn-lt"/>
              </a:rPr>
              <a:t>evenue forecast</a:t>
            </a:r>
            <a:endParaRPr lang="en-US" sz="3200" b="1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447800"/>
            <a:ext cx="7848600" cy="5181600"/>
          </a:xfrm>
        </p:spPr>
        <p:txBody>
          <a:bodyPr>
            <a:noAutofit/>
          </a:bodyPr>
          <a:lstStyle/>
          <a:p>
            <a:r>
              <a:rPr lang="en-US" sz="2800" dirty="0" smtClean="0">
                <a:cs typeface="Arial" pitchFamily="34" charset="0"/>
              </a:rPr>
              <a:t>Tax </a:t>
            </a:r>
            <a:r>
              <a:rPr lang="en-US" sz="2800" dirty="0">
                <a:cs typeface="Arial" pitchFamily="34" charset="0"/>
              </a:rPr>
              <a:t>revenues </a:t>
            </a:r>
            <a:r>
              <a:rPr lang="en-US" sz="2800" dirty="0" smtClean="0">
                <a:cs typeface="Arial" pitchFamily="34" charset="0"/>
              </a:rPr>
              <a:t>ended FY 2014 ahead of forecast, increasing the </a:t>
            </a:r>
            <a:r>
              <a:rPr lang="en-US" sz="2800" b="1" dirty="0" smtClean="0">
                <a:solidFill>
                  <a:srgbClr val="002060"/>
                </a:solidFill>
                <a:cs typeface="Arial" pitchFamily="34" charset="0"/>
              </a:rPr>
              <a:t>current biennium </a:t>
            </a:r>
            <a:r>
              <a:rPr lang="en-US" sz="2800" dirty="0" smtClean="0">
                <a:cs typeface="Arial" pitchFamily="34" charset="0"/>
              </a:rPr>
              <a:t>revenue forecast.</a:t>
            </a:r>
          </a:p>
          <a:p>
            <a:r>
              <a:rPr lang="en-US" sz="2800" dirty="0" smtClean="0">
                <a:cs typeface="Arial" pitchFamily="34" charset="0"/>
              </a:rPr>
              <a:t>Individual </a:t>
            </a:r>
            <a:r>
              <a:rPr lang="en-US" sz="2800" dirty="0">
                <a:cs typeface="Arial" pitchFamily="34" charset="0"/>
              </a:rPr>
              <a:t>income and general sales taxes </a:t>
            </a:r>
            <a:r>
              <a:rPr lang="en-US" sz="2800" dirty="0" smtClean="0">
                <a:cs typeface="Arial" pitchFamily="34" charset="0"/>
              </a:rPr>
              <a:t>drive  </a:t>
            </a:r>
            <a:r>
              <a:rPr lang="en-US" sz="2800" dirty="0">
                <a:cs typeface="Arial" pitchFamily="34" charset="0"/>
              </a:rPr>
              <a:t>projected </a:t>
            </a:r>
            <a:r>
              <a:rPr lang="en-US" sz="2800" dirty="0" smtClean="0">
                <a:cs typeface="Arial" pitchFamily="34" charset="0"/>
              </a:rPr>
              <a:t>tax revenue growth in the </a:t>
            </a:r>
            <a:r>
              <a:rPr lang="en-US" sz="2800" b="1" dirty="0" smtClean="0">
                <a:solidFill>
                  <a:srgbClr val="002060"/>
                </a:solidFill>
                <a:cs typeface="Arial" pitchFamily="34" charset="0"/>
              </a:rPr>
              <a:t>next biennium</a:t>
            </a:r>
            <a:r>
              <a:rPr lang="en-US" sz="2800" dirty="0" smtClean="0">
                <a:cs typeface="Arial" pitchFamily="34" charset="0"/>
              </a:rPr>
              <a:t>.</a:t>
            </a:r>
          </a:p>
          <a:p>
            <a:r>
              <a:rPr lang="en-US" sz="2800" dirty="0" smtClean="0">
                <a:cs typeface="Arial" pitchFamily="34" charset="0"/>
              </a:rPr>
              <a:t>Forecast </a:t>
            </a:r>
            <a:r>
              <a:rPr lang="en-US" sz="2800" b="1" dirty="0" smtClean="0">
                <a:solidFill>
                  <a:srgbClr val="002060"/>
                </a:solidFill>
                <a:cs typeface="Arial" pitchFamily="34" charset="0"/>
              </a:rPr>
              <a:t>expects</a:t>
            </a:r>
            <a:r>
              <a:rPr lang="en-US" sz="2800" dirty="0" smtClean="0">
                <a:cs typeface="Arial" pitchFamily="34" charset="0"/>
              </a:rPr>
              <a:t>:</a:t>
            </a:r>
          </a:p>
          <a:p>
            <a:pPr lvl="1"/>
            <a:r>
              <a:rPr lang="en-US" sz="2400" dirty="0" smtClean="0">
                <a:cs typeface="Arial" pitchFamily="34" charset="0"/>
              </a:rPr>
              <a:t>Employment to grow modestly</a:t>
            </a:r>
          </a:p>
          <a:p>
            <a:pPr lvl="1"/>
            <a:r>
              <a:rPr lang="en-US" sz="2400" dirty="0">
                <a:cs typeface="Arial" pitchFamily="34" charset="0"/>
              </a:rPr>
              <a:t>W</a:t>
            </a:r>
            <a:r>
              <a:rPr lang="en-US" sz="2400" dirty="0" smtClean="0">
                <a:cs typeface="Arial" pitchFamily="34" charset="0"/>
              </a:rPr>
              <a:t>age growth to pick up</a:t>
            </a:r>
          </a:p>
          <a:p>
            <a:pPr lvl="1"/>
            <a:r>
              <a:rPr lang="en-US" sz="2400" dirty="0" smtClean="0">
                <a:cs typeface="Arial" pitchFamily="34" charset="0"/>
              </a:rPr>
              <a:t>Housing recovery to regain momentum</a:t>
            </a:r>
          </a:p>
          <a:p>
            <a:pPr lvl="1"/>
            <a:r>
              <a:rPr lang="en-US" sz="2400" dirty="0" smtClean="0">
                <a:cs typeface="Arial" pitchFamily="34" charset="0"/>
              </a:rPr>
              <a:t>U.S. economy to meet expectations</a:t>
            </a:r>
          </a:p>
        </p:txBody>
      </p:sp>
    </p:spTree>
    <p:extLst>
      <p:ext uri="{BB962C8B-B14F-4D97-AF65-F5344CB8AC3E}">
        <p14:creationId xmlns:p14="http://schemas.microsoft.com/office/powerpoint/2010/main" val="355624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Leadership </a:t>
            </a:r>
            <a:r>
              <a:rPr lang="en-US" sz="3200" b="1" dirty="0">
                <a:solidFill>
                  <a:srgbClr val="002060"/>
                </a:solidFill>
              </a:rPr>
              <a:t>c</a:t>
            </a:r>
            <a:r>
              <a:rPr lang="en-US" sz="3200" b="1" dirty="0" smtClean="0">
                <a:solidFill>
                  <a:srgbClr val="002060"/>
                </a:solidFill>
              </a:rPr>
              <a:t>hoices will affect future economic performance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Productivity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matters</a:t>
            </a:r>
          </a:p>
          <a:p>
            <a:pPr lvl="1"/>
            <a:r>
              <a:rPr lang="en-US" dirty="0" smtClean="0"/>
              <a:t>Health</a:t>
            </a:r>
          </a:p>
          <a:p>
            <a:pPr lvl="1"/>
            <a:r>
              <a:rPr lang="en-US" dirty="0" smtClean="0"/>
              <a:t>Education</a:t>
            </a:r>
          </a:p>
          <a:p>
            <a:pPr lvl="1"/>
            <a:r>
              <a:rPr lang="en-US" dirty="0" smtClean="0"/>
              <a:t>Research</a:t>
            </a:r>
            <a:r>
              <a:rPr lang="en-US" dirty="0" smtClean="0">
                <a:sym typeface="Wingdings" panose="05000000000000000000" pitchFamily="2" charset="2"/>
              </a:rPr>
              <a:t>, innovation</a:t>
            </a:r>
          </a:p>
          <a:p>
            <a:pPr lvl="1"/>
            <a:r>
              <a:rPr lang="en-US" dirty="0" smtClean="0"/>
              <a:t>Infrastructure</a:t>
            </a:r>
          </a:p>
          <a:p>
            <a:r>
              <a:rPr lang="en-US" dirty="0" smtClean="0"/>
              <a:t>Leave no </a:t>
            </a:r>
            <a:r>
              <a:rPr lang="en-US" b="1" dirty="0" smtClean="0">
                <a:solidFill>
                  <a:srgbClr val="002060"/>
                </a:solidFill>
              </a:rPr>
              <a:t>worker</a:t>
            </a:r>
            <a:r>
              <a:rPr lang="en-US" dirty="0" smtClean="0"/>
              <a:t> behind</a:t>
            </a:r>
          </a:p>
          <a:p>
            <a:r>
              <a:rPr lang="en-US" dirty="0" smtClean="0"/>
              <a:t>Leave no </a:t>
            </a:r>
            <a:r>
              <a:rPr lang="en-US" b="1" dirty="0" smtClean="0">
                <a:solidFill>
                  <a:srgbClr val="002060"/>
                </a:solidFill>
              </a:rPr>
              <a:t>entrepreneur</a:t>
            </a:r>
            <a:r>
              <a:rPr lang="en-US" dirty="0" smtClean="0"/>
              <a:t> behind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Reducing uncertainty </a:t>
            </a:r>
            <a:r>
              <a:rPr lang="en-US" dirty="0" smtClean="0"/>
              <a:t>is pro-business</a:t>
            </a:r>
          </a:p>
        </p:txBody>
      </p:sp>
    </p:spTree>
    <p:extLst>
      <p:ext uri="{BB962C8B-B14F-4D97-AF65-F5344CB8AC3E}">
        <p14:creationId xmlns:p14="http://schemas.microsoft.com/office/powerpoint/2010/main" val="312865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m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m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mmb</Template>
  <TotalTime>2878</TotalTime>
  <Words>296</Words>
  <Application>Microsoft Office PowerPoint</Application>
  <PresentationFormat>On-screen Show (4:3)</PresentationFormat>
  <Paragraphs>67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mmb</vt:lpstr>
      <vt:lpstr>1_mmb</vt:lpstr>
      <vt:lpstr>PowerPoint Presentation</vt:lpstr>
      <vt:lpstr>Jobs were added across nearly all sectors during Minnesota’s recovery</vt:lpstr>
      <vt:lpstr>Minnesota’s economic expansion continues</vt:lpstr>
      <vt:lpstr>Minnesota’s leading labor market indicators remain strong</vt:lpstr>
      <vt:lpstr>Wage growth has not met expectations</vt:lpstr>
      <vt:lpstr>November 2014 revenue forecast</vt:lpstr>
      <vt:lpstr>Leadership choices will affect future economic performance</vt:lpstr>
    </vt:vector>
  </TitlesOfParts>
  <Company>Minnesota Management &amp; Budget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</dc:creator>
  <cp:lastModifiedBy>Lea Chittenden</cp:lastModifiedBy>
  <cp:revision>245</cp:revision>
  <cp:lastPrinted>2014-11-01T22:25:19Z</cp:lastPrinted>
  <dcterms:created xsi:type="dcterms:W3CDTF">2014-04-02T15:36:54Z</dcterms:created>
  <dcterms:modified xsi:type="dcterms:W3CDTF">2015-01-06T22:50:34Z</dcterms:modified>
</cp:coreProperties>
</file>